
<file path=[Content_Types].xml><?xml version="1.0" encoding="utf-8"?>
<Types xmlns="http://schemas.openxmlformats.org/package/2006/content-types">
  <Default Extension="png" ContentType="image/png"/>
  <Default Extension="jpg&amp;ehk=5VPGl18xD0tYxK" ContentType="image/jpeg"/>
  <Default Extension="tmp" ContentType="image/png"/>
  <Default Extension="svg" ContentType="image/svg+xml"/>
  <Default Extension="jpeg" ContentType="image/jpeg"/>
  <Default Extension="jpg&amp;ehk=nodFC6KDVsZHhaF2tzrijg&amp;r=0&amp;pid=OfficeInsert"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767" r:id="rId2"/>
    <p:sldMasterId id="2147483784" r:id="rId3"/>
    <p:sldMasterId id="2147483796" r:id="rId4"/>
    <p:sldMasterId id="2147483862" r:id="rId5"/>
    <p:sldMasterId id="2147483874" r:id="rId6"/>
    <p:sldMasterId id="2147483886" r:id="rId7"/>
    <p:sldMasterId id="2147483898" r:id="rId8"/>
    <p:sldMasterId id="2147483910" r:id="rId9"/>
    <p:sldMasterId id="2147483922" r:id="rId10"/>
  </p:sldMasterIdLst>
  <p:notesMasterIdLst>
    <p:notesMasterId r:id="rId75"/>
  </p:notesMasterIdLst>
  <p:sldIdLst>
    <p:sldId id="309" r:id="rId11"/>
    <p:sldId id="256" r:id="rId12"/>
    <p:sldId id="337" r:id="rId13"/>
    <p:sldId id="308" r:id="rId14"/>
    <p:sldId id="331" r:id="rId15"/>
    <p:sldId id="332" r:id="rId16"/>
    <p:sldId id="258" r:id="rId17"/>
    <p:sldId id="259" r:id="rId18"/>
    <p:sldId id="310" r:id="rId19"/>
    <p:sldId id="311" r:id="rId20"/>
    <p:sldId id="312" r:id="rId21"/>
    <p:sldId id="313" r:id="rId22"/>
    <p:sldId id="314" r:id="rId23"/>
    <p:sldId id="315" r:id="rId24"/>
    <p:sldId id="316" r:id="rId25"/>
    <p:sldId id="338" r:id="rId26"/>
    <p:sldId id="339" r:id="rId27"/>
    <p:sldId id="327" r:id="rId28"/>
    <p:sldId id="328" r:id="rId29"/>
    <p:sldId id="340" r:id="rId30"/>
    <p:sldId id="341" r:id="rId31"/>
    <p:sldId id="342" r:id="rId32"/>
    <p:sldId id="343" r:id="rId33"/>
    <p:sldId id="344" r:id="rId34"/>
    <p:sldId id="345" r:id="rId35"/>
    <p:sldId id="346" r:id="rId36"/>
    <p:sldId id="329" r:id="rId37"/>
    <p:sldId id="263" r:id="rId38"/>
    <p:sldId id="264" r:id="rId39"/>
    <p:sldId id="265" r:id="rId40"/>
    <p:sldId id="267" r:id="rId41"/>
    <p:sldId id="273" r:id="rId42"/>
    <p:sldId id="268" r:id="rId43"/>
    <p:sldId id="274" r:id="rId44"/>
    <p:sldId id="275" r:id="rId45"/>
    <p:sldId id="276" r:id="rId46"/>
    <p:sldId id="277" r:id="rId47"/>
    <p:sldId id="278" r:id="rId48"/>
    <p:sldId id="279" r:id="rId49"/>
    <p:sldId id="281" r:id="rId50"/>
    <p:sldId id="282" r:id="rId51"/>
    <p:sldId id="280" r:id="rId52"/>
    <p:sldId id="266" r:id="rId53"/>
    <p:sldId id="283" r:id="rId54"/>
    <p:sldId id="284" r:id="rId55"/>
    <p:sldId id="295" r:id="rId56"/>
    <p:sldId id="334" r:id="rId57"/>
    <p:sldId id="347" r:id="rId58"/>
    <p:sldId id="335" r:id="rId59"/>
    <p:sldId id="290" r:id="rId60"/>
    <p:sldId id="305" r:id="rId61"/>
    <p:sldId id="296" r:id="rId62"/>
    <p:sldId id="297" r:id="rId63"/>
    <p:sldId id="298" r:id="rId64"/>
    <p:sldId id="302" r:id="rId65"/>
    <p:sldId id="289" r:id="rId66"/>
    <p:sldId id="299" r:id="rId67"/>
    <p:sldId id="301" r:id="rId68"/>
    <p:sldId id="291" r:id="rId69"/>
    <p:sldId id="348" r:id="rId70"/>
    <p:sldId id="349" r:id="rId71"/>
    <p:sldId id="352" r:id="rId72"/>
    <p:sldId id="351" r:id="rId73"/>
    <p:sldId id="35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1" autoAdjust="0"/>
    <p:restoredTop sz="82837" autoAdjust="0"/>
  </p:normalViewPr>
  <p:slideViewPr>
    <p:cSldViewPr snapToGrid="0">
      <p:cViewPr varScale="1">
        <p:scale>
          <a:sx n="91" d="100"/>
          <a:sy n="91" d="100"/>
        </p:scale>
        <p:origin x="294" y="9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D9E88-E2C5-4786-8D9D-7E06F1EFC907}" type="doc">
      <dgm:prSet loTypeId="urn:microsoft.com/office/officeart/2005/8/layout/vProcess5" loCatId="process" qsTypeId="urn:microsoft.com/office/officeart/2005/8/quickstyle/simple1" qsCatId="simple" csTypeId="urn:microsoft.com/office/officeart/2005/8/colors/ColorSchemeForSuggestions" csCatId="other"/>
      <dgm:spPr/>
      <dgm:t>
        <a:bodyPr/>
        <a:lstStyle/>
        <a:p>
          <a:endParaRPr lang="en-US"/>
        </a:p>
      </dgm:t>
    </dgm:pt>
    <dgm:pt modelId="{79736ED3-4014-4253-883C-A05883C791E9}">
      <dgm:prSet/>
      <dgm:spPr/>
      <dgm:t>
        <a:bodyPr/>
        <a:lstStyle/>
        <a:p>
          <a:r>
            <a:rPr lang="en-US" dirty="0"/>
            <a:t>The Call Letter is expected in early May</a:t>
          </a:r>
        </a:p>
      </dgm:t>
    </dgm:pt>
    <dgm:pt modelId="{8663CD54-7EDC-4720-B066-F7E6E8CAAD55}" type="parTrans" cxnId="{4665511B-B071-4DDF-9308-FCF24061F190}">
      <dgm:prSet/>
      <dgm:spPr/>
      <dgm:t>
        <a:bodyPr/>
        <a:lstStyle/>
        <a:p>
          <a:endParaRPr lang="en-US"/>
        </a:p>
      </dgm:t>
    </dgm:pt>
    <dgm:pt modelId="{23F09E6F-7C5D-4FCB-8461-1BA2A4D8DD21}" type="sibTrans" cxnId="{4665511B-B071-4DDF-9308-FCF24061F190}">
      <dgm:prSet/>
      <dgm:spPr/>
      <dgm:t>
        <a:bodyPr/>
        <a:lstStyle/>
        <a:p>
          <a:endParaRPr lang="en-US"/>
        </a:p>
      </dgm:t>
    </dgm:pt>
    <dgm:pt modelId="{8CA98F70-ECD8-4DE5-AA54-250C982FCC14}">
      <dgm:prSet/>
      <dgm:spPr/>
      <dgm:t>
        <a:bodyPr/>
        <a:lstStyle/>
        <a:p>
          <a:r>
            <a:rPr lang="en-US"/>
            <a:t>3 month window for applications</a:t>
          </a:r>
        </a:p>
      </dgm:t>
    </dgm:pt>
    <dgm:pt modelId="{8FDBF572-3A15-4098-84D2-D3C1B6F25644}" type="parTrans" cxnId="{5BED26F2-0999-4E97-B761-6E4595EF61D7}">
      <dgm:prSet/>
      <dgm:spPr/>
      <dgm:t>
        <a:bodyPr/>
        <a:lstStyle/>
        <a:p>
          <a:endParaRPr lang="en-US"/>
        </a:p>
      </dgm:t>
    </dgm:pt>
    <dgm:pt modelId="{E0282257-6B15-4A33-96D7-075C1872BCB8}" type="sibTrans" cxnId="{5BED26F2-0999-4E97-B761-6E4595EF61D7}">
      <dgm:prSet/>
      <dgm:spPr/>
      <dgm:t>
        <a:bodyPr/>
        <a:lstStyle/>
        <a:p>
          <a:endParaRPr lang="en-US"/>
        </a:p>
      </dgm:t>
    </dgm:pt>
    <dgm:pt modelId="{285B7DA6-6DAA-4B91-B5C4-BA78A3EBB638}">
      <dgm:prSet/>
      <dgm:spPr/>
      <dgm:t>
        <a:bodyPr/>
        <a:lstStyle/>
        <a:p>
          <a:r>
            <a:rPr lang="en-US"/>
            <a:t>Will be split between HRRR and general HSIP</a:t>
          </a:r>
        </a:p>
      </dgm:t>
    </dgm:pt>
    <dgm:pt modelId="{A6BCAFAA-DD24-4E8D-9463-B5BB69B9D696}" type="parTrans" cxnId="{ACECE801-00C2-4392-B49B-013C11850AD0}">
      <dgm:prSet/>
      <dgm:spPr/>
      <dgm:t>
        <a:bodyPr/>
        <a:lstStyle/>
        <a:p>
          <a:endParaRPr lang="en-US"/>
        </a:p>
      </dgm:t>
    </dgm:pt>
    <dgm:pt modelId="{4C20FA0A-FF9D-40A1-8053-CC869595196B}" type="sibTrans" cxnId="{ACECE801-00C2-4392-B49B-013C11850AD0}">
      <dgm:prSet/>
      <dgm:spPr/>
      <dgm:t>
        <a:bodyPr/>
        <a:lstStyle/>
        <a:p>
          <a:endParaRPr lang="en-US"/>
        </a:p>
      </dgm:t>
    </dgm:pt>
    <dgm:pt modelId="{E8D5773A-FE55-4324-8854-7E71BBD1C3F2}" type="pres">
      <dgm:prSet presAssocID="{C7ED9E88-E2C5-4786-8D9D-7E06F1EFC907}" presName="outerComposite" presStyleCnt="0">
        <dgm:presLayoutVars>
          <dgm:chMax val="5"/>
          <dgm:dir/>
          <dgm:resizeHandles val="exact"/>
        </dgm:presLayoutVars>
      </dgm:prSet>
      <dgm:spPr/>
    </dgm:pt>
    <dgm:pt modelId="{B8956354-5986-4AD1-84A5-C3D2EA43C3BD}" type="pres">
      <dgm:prSet presAssocID="{C7ED9E88-E2C5-4786-8D9D-7E06F1EFC907}" presName="dummyMaxCanvas" presStyleCnt="0">
        <dgm:presLayoutVars/>
      </dgm:prSet>
      <dgm:spPr/>
    </dgm:pt>
    <dgm:pt modelId="{CA73B187-BF33-442F-8966-83995F049F1B}" type="pres">
      <dgm:prSet presAssocID="{C7ED9E88-E2C5-4786-8D9D-7E06F1EFC907}" presName="ThreeNodes_1" presStyleLbl="node1" presStyleIdx="0" presStyleCnt="3">
        <dgm:presLayoutVars>
          <dgm:bulletEnabled val="1"/>
        </dgm:presLayoutVars>
      </dgm:prSet>
      <dgm:spPr/>
    </dgm:pt>
    <dgm:pt modelId="{E368E1BE-BA9C-47B8-9133-A3BF2E59DA37}" type="pres">
      <dgm:prSet presAssocID="{C7ED9E88-E2C5-4786-8D9D-7E06F1EFC907}" presName="ThreeNodes_2" presStyleLbl="node1" presStyleIdx="1" presStyleCnt="3">
        <dgm:presLayoutVars>
          <dgm:bulletEnabled val="1"/>
        </dgm:presLayoutVars>
      </dgm:prSet>
      <dgm:spPr/>
    </dgm:pt>
    <dgm:pt modelId="{674324EE-65A4-4C2F-9799-0BAC74C175A5}" type="pres">
      <dgm:prSet presAssocID="{C7ED9E88-E2C5-4786-8D9D-7E06F1EFC907}" presName="ThreeNodes_3" presStyleLbl="node1" presStyleIdx="2" presStyleCnt="3">
        <dgm:presLayoutVars>
          <dgm:bulletEnabled val="1"/>
        </dgm:presLayoutVars>
      </dgm:prSet>
      <dgm:spPr/>
    </dgm:pt>
    <dgm:pt modelId="{DAB896C9-8B2F-4DA1-86ED-0E3DEC627AD4}" type="pres">
      <dgm:prSet presAssocID="{C7ED9E88-E2C5-4786-8D9D-7E06F1EFC907}" presName="ThreeConn_1-2" presStyleLbl="fgAccFollowNode1" presStyleIdx="0" presStyleCnt="2">
        <dgm:presLayoutVars>
          <dgm:bulletEnabled val="1"/>
        </dgm:presLayoutVars>
      </dgm:prSet>
      <dgm:spPr/>
    </dgm:pt>
    <dgm:pt modelId="{0D96310C-D623-46C2-AD10-DB72E6FB4B83}" type="pres">
      <dgm:prSet presAssocID="{C7ED9E88-E2C5-4786-8D9D-7E06F1EFC907}" presName="ThreeConn_2-3" presStyleLbl="fgAccFollowNode1" presStyleIdx="1" presStyleCnt="2">
        <dgm:presLayoutVars>
          <dgm:bulletEnabled val="1"/>
        </dgm:presLayoutVars>
      </dgm:prSet>
      <dgm:spPr/>
    </dgm:pt>
    <dgm:pt modelId="{9844DB76-4430-4E1B-862D-738CC2064C1F}" type="pres">
      <dgm:prSet presAssocID="{C7ED9E88-E2C5-4786-8D9D-7E06F1EFC907}" presName="ThreeNodes_1_text" presStyleLbl="node1" presStyleIdx="2" presStyleCnt="3">
        <dgm:presLayoutVars>
          <dgm:bulletEnabled val="1"/>
        </dgm:presLayoutVars>
      </dgm:prSet>
      <dgm:spPr/>
    </dgm:pt>
    <dgm:pt modelId="{A997A17A-388C-406A-ACD1-BDAA64B64998}" type="pres">
      <dgm:prSet presAssocID="{C7ED9E88-E2C5-4786-8D9D-7E06F1EFC907}" presName="ThreeNodes_2_text" presStyleLbl="node1" presStyleIdx="2" presStyleCnt="3">
        <dgm:presLayoutVars>
          <dgm:bulletEnabled val="1"/>
        </dgm:presLayoutVars>
      </dgm:prSet>
      <dgm:spPr/>
    </dgm:pt>
    <dgm:pt modelId="{6CB846DB-2D0D-424D-92A7-47064346E8F0}" type="pres">
      <dgm:prSet presAssocID="{C7ED9E88-E2C5-4786-8D9D-7E06F1EFC907}" presName="ThreeNodes_3_text" presStyleLbl="node1" presStyleIdx="2" presStyleCnt="3">
        <dgm:presLayoutVars>
          <dgm:bulletEnabled val="1"/>
        </dgm:presLayoutVars>
      </dgm:prSet>
      <dgm:spPr/>
    </dgm:pt>
  </dgm:ptLst>
  <dgm:cxnLst>
    <dgm:cxn modelId="{ACECE801-00C2-4392-B49B-013C11850AD0}" srcId="{C7ED9E88-E2C5-4786-8D9D-7E06F1EFC907}" destId="{285B7DA6-6DAA-4B91-B5C4-BA78A3EBB638}" srcOrd="2" destOrd="0" parTransId="{A6BCAFAA-DD24-4E8D-9463-B5BB69B9D696}" sibTransId="{4C20FA0A-FF9D-40A1-8053-CC869595196B}"/>
    <dgm:cxn modelId="{D2FD6A05-6A7E-4703-B604-86DBF33FEE88}" type="presOf" srcId="{285B7DA6-6DAA-4B91-B5C4-BA78A3EBB638}" destId="{6CB846DB-2D0D-424D-92A7-47064346E8F0}" srcOrd="1" destOrd="0" presId="urn:microsoft.com/office/officeart/2005/8/layout/vProcess5"/>
    <dgm:cxn modelId="{B3D8A508-8FFE-4F84-AC85-453BEC3AA9D6}" type="presOf" srcId="{79736ED3-4014-4253-883C-A05883C791E9}" destId="{CA73B187-BF33-442F-8966-83995F049F1B}" srcOrd="0" destOrd="0" presId="urn:microsoft.com/office/officeart/2005/8/layout/vProcess5"/>
    <dgm:cxn modelId="{DDD63810-A3A4-4622-8E23-68A69F255AC1}" type="presOf" srcId="{8CA98F70-ECD8-4DE5-AA54-250C982FCC14}" destId="{A997A17A-388C-406A-ACD1-BDAA64B64998}" srcOrd="1" destOrd="0" presId="urn:microsoft.com/office/officeart/2005/8/layout/vProcess5"/>
    <dgm:cxn modelId="{4665511B-B071-4DDF-9308-FCF24061F190}" srcId="{C7ED9E88-E2C5-4786-8D9D-7E06F1EFC907}" destId="{79736ED3-4014-4253-883C-A05883C791E9}" srcOrd="0" destOrd="0" parTransId="{8663CD54-7EDC-4720-B066-F7E6E8CAAD55}" sibTransId="{23F09E6F-7C5D-4FCB-8461-1BA2A4D8DD21}"/>
    <dgm:cxn modelId="{6C3E672F-324B-46F9-BFCF-F2B447DFBEBB}" type="presOf" srcId="{79736ED3-4014-4253-883C-A05883C791E9}" destId="{9844DB76-4430-4E1B-862D-738CC2064C1F}" srcOrd="1" destOrd="0" presId="urn:microsoft.com/office/officeart/2005/8/layout/vProcess5"/>
    <dgm:cxn modelId="{E43ADD78-CAEC-422C-B564-F6C5CA0F4F99}" type="presOf" srcId="{285B7DA6-6DAA-4B91-B5C4-BA78A3EBB638}" destId="{674324EE-65A4-4C2F-9799-0BAC74C175A5}" srcOrd="0" destOrd="0" presId="urn:microsoft.com/office/officeart/2005/8/layout/vProcess5"/>
    <dgm:cxn modelId="{DAF35980-6A1B-4B8B-817D-930792FF7B9B}" type="presOf" srcId="{E0282257-6B15-4A33-96D7-075C1872BCB8}" destId="{0D96310C-D623-46C2-AD10-DB72E6FB4B83}" srcOrd="0" destOrd="0" presId="urn:microsoft.com/office/officeart/2005/8/layout/vProcess5"/>
    <dgm:cxn modelId="{6502B59F-E9A9-44F5-9FC7-14DD81582A15}" type="presOf" srcId="{8CA98F70-ECD8-4DE5-AA54-250C982FCC14}" destId="{E368E1BE-BA9C-47B8-9133-A3BF2E59DA37}" srcOrd="0" destOrd="0" presId="urn:microsoft.com/office/officeart/2005/8/layout/vProcess5"/>
    <dgm:cxn modelId="{5FAE45A3-1A3A-4519-B94A-EFF9355D0323}" type="presOf" srcId="{C7ED9E88-E2C5-4786-8D9D-7E06F1EFC907}" destId="{E8D5773A-FE55-4324-8854-7E71BBD1C3F2}" srcOrd="0" destOrd="0" presId="urn:microsoft.com/office/officeart/2005/8/layout/vProcess5"/>
    <dgm:cxn modelId="{1E2675E7-83BB-4AFC-887B-841D24CA4304}" type="presOf" srcId="{23F09E6F-7C5D-4FCB-8461-1BA2A4D8DD21}" destId="{DAB896C9-8B2F-4DA1-86ED-0E3DEC627AD4}" srcOrd="0" destOrd="0" presId="urn:microsoft.com/office/officeart/2005/8/layout/vProcess5"/>
    <dgm:cxn modelId="{5BED26F2-0999-4E97-B761-6E4595EF61D7}" srcId="{C7ED9E88-E2C5-4786-8D9D-7E06F1EFC907}" destId="{8CA98F70-ECD8-4DE5-AA54-250C982FCC14}" srcOrd="1" destOrd="0" parTransId="{8FDBF572-3A15-4098-84D2-D3C1B6F25644}" sibTransId="{E0282257-6B15-4A33-96D7-075C1872BCB8}"/>
    <dgm:cxn modelId="{1D2504B7-DD31-477A-8FBD-1AB71AE76762}" type="presParOf" srcId="{E8D5773A-FE55-4324-8854-7E71BBD1C3F2}" destId="{B8956354-5986-4AD1-84A5-C3D2EA43C3BD}" srcOrd="0" destOrd="0" presId="urn:microsoft.com/office/officeart/2005/8/layout/vProcess5"/>
    <dgm:cxn modelId="{76758EC1-256A-4654-9023-BB8036EBDFED}" type="presParOf" srcId="{E8D5773A-FE55-4324-8854-7E71BBD1C3F2}" destId="{CA73B187-BF33-442F-8966-83995F049F1B}" srcOrd="1" destOrd="0" presId="urn:microsoft.com/office/officeart/2005/8/layout/vProcess5"/>
    <dgm:cxn modelId="{F3A9B390-C944-4C49-97CA-1414AB1B4026}" type="presParOf" srcId="{E8D5773A-FE55-4324-8854-7E71BBD1C3F2}" destId="{E368E1BE-BA9C-47B8-9133-A3BF2E59DA37}" srcOrd="2" destOrd="0" presId="urn:microsoft.com/office/officeart/2005/8/layout/vProcess5"/>
    <dgm:cxn modelId="{824440E2-BC31-4DC0-BD48-98DB53DEC64B}" type="presParOf" srcId="{E8D5773A-FE55-4324-8854-7E71BBD1C3F2}" destId="{674324EE-65A4-4C2F-9799-0BAC74C175A5}" srcOrd="3" destOrd="0" presId="urn:microsoft.com/office/officeart/2005/8/layout/vProcess5"/>
    <dgm:cxn modelId="{9444255A-B7F8-4766-B09D-4F54839E5AD7}" type="presParOf" srcId="{E8D5773A-FE55-4324-8854-7E71BBD1C3F2}" destId="{DAB896C9-8B2F-4DA1-86ED-0E3DEC627AD4}" srcOrd="4" destOrd="0" presId="urn:microsoft.com/office/officeart/2005/8/layout/vProcess5"/>
    <dgm:cxn modelId="{3EA19022-43C9-40C7-ABB3-96FA9CF9A253}" type="presParOf" srcId="{E8D5773A-FE55-4324-8854-7E71BBD1C3F2}" destId="{0D96310C-D623-46C2-AD10-DB72E6FB4B83}" srcOrd="5" destOrd="0" presId="urn:microsoft.com/office/officeart/2005/8/layout/vProcess5"/>
    <dgm:cxn modelId="{4D74EB37-61F1-424D-8FAD-E0AAA1638033}" type="presParOf" srcId="{E8D5773A-FE55-4324-8854-7E71BBD1C3F2}" destId="{9844DB76-4430-4E1B-862D-738CC2064C1F}" srcOrd="6" destOrd="0" presId="urn:microsoft.com/office/officeart/2005/8/layout/vProcess5"/>
    <dgm:cxn modelId="{11E690DC-C724-488E-A11B-0D62E64E78DB}" type="presParOf" srcId="{E8D5773A-FE55-4324-8854-7E71BBD1C3F2}" destId="{A997A17A-388C-406A-ACD1-BDAA64B64998}" srcOrd="7" destOrd="0" presId="urn:microsoft.com/office/officeart/2005/8/layout/vProcess5"/>
    <dgm:cxn modelId="{1FBD0F3A-0D71-4872-8B52-E13EA00219DD}" type="presParOf" srcId="{E8D5773A-FE55-4324-8854-7E71BBD1C3F2}" destId="{6CB846DB-2D0D-424D-92A7-47064346E8F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A0BCA-8242-4D08-B616-86BC7DD90A8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7FB6D48-B1D9-4FF1-AB1E-CB3F896F9D1A}" type="pres">
      <dgm:prSet presAssocID="{634A0BCA-8242-4D08-B616-86BC7DD90A83}" presName="Name0" presStyleCnt="0">
        <dgm:presLayoutVars>
          <dgm:chPref val="3"/>
          <dgm:dir/>
          <dgm:animLvl val="lvl"/>
          <dgm:resizeHandles/>
        </dgm:presLayoutVars>
      </dgm:prSet>
      <dgm:spPr/>
    </dgm:pt>
  </dgm:ptLst>
  <dgm:cxnLst>
    <dgm:cxn modelId="{6CD4A029-83ED-4E64-9AC2-76C6744E3DA5}" type="presOf" srcId="{634A0BCA-8242-4D08-B616-86BC7DD90A83}" destId="{87FB6D48-B1D9-4FF1-AB1E-CB3F896F9D1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4A0BCA-8242-4D08-B616-86BC7DD90A8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7FB6D48-B1D9-4FF1-AB1E-CB3F896F9D1A}" type="pres">
      <dgm:prSet presAssocID="{634A0BCA-8242-4D08-B616-86BC7DD90A83}" presName="Name0" presStyleCnt="0">
        <dgm:presLayoutVars>
          <dgm:chPref val="3"/>
          <dgm:dir/>
          <dgm:animLvl val="lvl"/>
          <dgm:resizeHandles/>
        </dgm:presLayoutVars>
      </dgm:prSet>
      <dgm:spPr/>
    </dgm:pt>
  </dgm:ptLst>
  <dgm:cxnLst>
    <dgm:cxn modelId="{6CD4A029-83ED-4E64-9AC2-76C6744E3DA5}" type="presOf" srcId="{634A0BCA-8242-4D08-B616-86BC7DD90A83}" destId="{87FB6D48-B1D9-4FF1-AB1E-CB3F896F9D1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2F7918-C68F-4026-B570-D0173444873E}"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lang="en-US"/>
        </a:p>
      </dgm:t>
    </dgm:pt>
    <dgm:pt modelId="{631D51F1-7DB2-49D4-9C7D-D1262BDBF0AB}">
      <dgm:prSet custT="1"/>
      <dgm:spPr>
        <a:solidFill>
          <a:srgbClr val="FF0000"/>
        </a:solidFill>
      </dgm:spPr>
      <dgm:t>
        <a:bodyPr/>
        <a:lstStyle/>
        <a:p>
          <a:r>
            <a:rPr lang="en-US" sz="2800" dirty="0">
              <a:solidFill>
                <a:schemeClr val="bg1"/>
              </a:solidFill>
            </a:rPr>
            <a:t>Cover Letter</a:t>
          </a:r>
        </a:p>
      </dgm:t>
    </dgm:pt>
    <dgm:pt modelId="{7648FEDB-1797-4F6A-86CB-9992B9D83B59}" type="parTrans" cxnId="{13EA2273-672E-4C94-B87C-3228967CAD18}">
      <dgm:prSet/>
      <dgm:spPr/>
      <dgm:t>
        <a:bodyPr/>
        <a:lstStyle/>
        <a:p>
          <a:endParaRPr lang="en-US"/>
        </a:p>
      </dgm:t>
    </dgm:pt>
    <dgm:pt modelId="{357A9A15-7D58-4456-8B8D-E19C7FEC48FC}" type="sibTrans" cxnId="{13EA2273-672E-4C94-B87C-3228967CAD18}">
      <dgm:prSet/>
      <dgm:spPr/>
      <dgm:t>
        <a:bodyPr/>
        <a:lstStyle/>
        <a:p>
          <a:endParaRPr lang="en-US"/>
        </a:p>
      </dgm:t>
    </dgm:pt>
    <dgm:pt modelId="{845C643F-C618-489D-BE32-F190274A64D3}">
      <dgm:prSet custT="1"/>
      <dgm:spPr>
        <a:solidFill>
          <a:srgbClr val="FF0000"/>
        </a:solidFill>
      </dgm:spPr>
      <dgm:t>
        <a:bodyPr/>
        <a:lstStyle/>
        <a:p>
          <a:r>
            <a:rPr lang="en-US" sz="2800" dirty="0">
              <a:solidFill>
                <a:schemeClr val="bg1"/>
              </a:solidFill>
            </a:rPr>
            <a:t>Location Map</a:t>
          </a:r>
        </a:p>
      </dgm:t>
    </dgm:pt>
    <dgm:pt modelId="{9BB7FB79-F28B-4BEC-B0EB-1C9E3C9BD1EC}" type="parTrans" cxnId="{A4DE63D4-5FC6-4933-9578-D2F822AA0776}">
      <dgm:prSet/>
      <dgm:spPr/>
      <dgm:t>
        <a:bodyPr/>
        <a:lstStyle/>
        <a:p>
          <a:endParaRPr lang="en-US"/>
        </a:p>
      </dgm:t>
    </dgm:pt>
    <dgm:pt modelId="{53F5A41B-2FD9-4F64-809F-FD6502CC8D0F}" type="sibTrans" cxnId="{A4DE63D4-5FC6-4933-9578-D2F822AA0776}">
      <dgm:prSet/>
      <dgm:spPr/>
      <dgm:t>
        <a:bodyPr/>
        <a:lstStyle/>
        <a:p>
          <a:endParaRPr lang="en-US"/>
        </a:p>
      </dgm:t>
    </dgm:pt>
    <dgm:pt modelId="{A3908D42-886D-45A0-A632-E827F6188194}">
      <dgm:prSet custT="1"/>
      <dgm:spPr>
        <a:solidFill>
          <a:srgbClr val="FF0000"/>
        </a:solidFill>
      </dgm:spPr>
      <dgm:t>
        <a:bodyPr/>
        <a:lstStyle/>
        <a:p>
          <a:r>
            <a:rPr lang="en-US" sz="2800" dirty="0">
              <a:solidFill>
                <a:schemeClr val="bg1"/>
              </a:solidFill>
            </a:rPr>
            <a:t>Form 1627</a:t>
          </a:r>
        </a:p>
      </dgm:t>
    </dgm:pt>
    <dgm:pt modelId="{B260E12D-EF20-4580-BD22-C54B850C842A}" type="parTrans" cxnId="{4ABD3CFB-8E3B-483B-A82F-87988F4B4346}">
      <dgm:prSet/>
      <dgm:spPr/>
      <dgm:t>
        <a:bodyPr/>
        <a:lstStyle/>
        <a:p>
          <a:endParaRPr lang="en-US"/>
        </a:p>
      </dgm:t>
    </dgm:pt>
    <dgm:pt modelId="{5F61EA02-561B-43B9-9C12-CEAE8DA79547}" type="sibTrans" cxnId="{4ABD3CFB-8E3B-483B-A82F-87988F4B4346}">
      <dgm:prSet/>
      <dgm:spPr/>
      <dgm:t>
        <a:bodyPr/>
        <a:lstStyle/>
        <a:p>
          <a:endParaRPr lang="en-US"/>
        </a:p>
      </dgm:t>
    </dgm:pt>
    <dgm:pt modelId="{766BD6AE-F042-4AA3-A0D4-0C5792220712}">
      <dgm:prSet custT="1"/>
      <dgm:spPr>
        <a:solidFill>
          <a:srgbClr val="FF0000"/>
        </a:solidFill>
      </dgm:spPr>
      <dgm:t>
        <a:bodyPr/>
        <a:lstStyle/>
        <a:p>
          <a:r>
            <a:rPr lang="en-US" sz="2800" dirty="0">
              <a:solidFill>
                <a:schemeClr val="bg1"/>
              </a:solidFill>
            </a:rPr>
            <a:t>Cost Estimate</a:t>
          </a:r>
        </a:p>
      </dgm:t>
    </dgm:pt>
    <dgm:pt modelId="{488E0C5A-3B23-433B-A748-DF275876F80D}" type="parTrans" cxnId="{00930FE0-948B-4690-B02F-A06387BEBBD5}">
      <dgm:prSet/>
      <dgm:spPr/>
      <dgm:t>
        <a:bodyPr/>
        <a:lstStyle/>
        <a:p>
          <a:endParaRPr lang="en-US"/>
        </a:p>
      </dgm:t>
    </dgm:pt>
    <dgm:pt modelId="{49BC1485-DE91-43B2-ADBB-B2DE1687C645}" type="sibTrans" cxnId="{00930FE0-948B-4690-B02F-A06387BEBBD5}">
      <dgm:prSet/>
      <dgm:spPr/>
      <dgm:t>
        <a:bodyPr/>
        <a:lstStyle/>
        <a:p>
          <a:endParaRPr lang="en-US"/>
        </a:p>
      </dgm:t>
    </dgm:pt>
    <dgm:pt modelId="{80C07F44-2129-4348-A626-035EA5534119}">
      <dgm:prSet custT="1"/>
      <dgm:spPr>
        <a:solidFill>
          <a:srgbClr val="FF0000"/>
        </a:solidFill>
      </dgm:spPr>
      <dgm:t>
        <a:bodyPr/>
        <a:lstStyle/>
        <a:p>
          <a:r>
            <a:rPr lang="en-US" sz="2400" dirty="0">
              <a:solidFill>
                <a:schemeClr val="bg1"/>
              </a:solidFill>
            </a:rPr>
            <a:t>Time of Return (TOR) and/or Highway Safety Manual (HSM) analysis</a:t>
          </a:r>
        </a:p>
      </dgm:t>
    </dgm:pt>
    <dgm:pt modelId="{1B311E15-93BE-4F0F-A2C4-F63F743D53E8}" type="parTrans" cxnId="{CB5CE852-737A-47F6-A9B4-0107CC519786}">
      <dgm:prSet/>
      <dgm:spPr/>
      <dgm:t>
        <a:bodyPr/>
        <a:lstStyle/>
        <a:p>
          <a:endParaRPr lang="en-US"/>
        </a:p>
      </dgm:t>
    </dgm:pt>
    <dgm:pt modelId="{AF95D469-37A6-437B-AD8B-87B42C751FDF}" type="sibTrans" cxnId="{CB5CE852-737A-47F6-A9B4-0107CC519786}">
      <dgm:prSet/>
      <dgm:spPr/>
      <dgm:t>
        <a:bodyPr/>
        <a:lstStyle/>
        <a:p>
          <a:endParaRPr lang="en-US"/>
        </a:p>
      </dgm:t>
    </dgm:pt>
    <dgm:pt modelId="{5C2DE5F2-BBF9-4180-A62B-2B20E034DA6B}">
      <dgm:prSet custT="1"/>
      <dgm:spPr>
        <a:solidFill>
          <a:srgbClr val="FF0000"/>
        </a:solidFill>
      </dgm:spPr>
      <dgm:t>
        <a:bodyPr/>
        <a:lstStyle/>
        <a:p>
          <a:r>
            <a:rPr lang="en-US" sz="3200" dirty="0">
              <a:solidFill>
                <a:schemeClr val="bg1"/>
              </a:solidFill>
            </a:rPr>
            <a:t>UD-10s (crash reports)</a:t>
          </a:r>
        </a:p>
      </dgm:t>
    </dgm:pt>
    <dgm:pt modelId="{5ACE5651-B9BC-4AF4-9A4F-FFBEFED708B1}" type="parTrans" cxnId="{D8DA7BFC-60E1-4846-9842-7FEFB99CFA5A}">
      <dgm:prSet/>
      <dgm:spPr/>
      <dgm:t>
        <a:bodyPr/>
        <a:lstStyle/>
        <a:p>
          <a:endParaRPr lang="en-US"/>
        </a:p>
      </dgm:t>
    </dgm:pt>
    <dgm:pt modelId="{B55A87C2-BD52-4D68-ABBD-8BBE3650756F}" type="sibTrans" cxnId="{D8DA7BFC-60E1-4846-9842-7FEFB99CFA5A}">
      <dgm:prSet/>
      <dgm:spPr/>
      <dgm:t>
        <a:bodyPr/>
        <a:lstStyle/>
        <a:p>
          <a:endParaRPr lang="en-US"/>
        </a:p>
      </dgm:t>
    </dgm:pt>
    <dgm:pt modelId="{FB62876B-0B9F-4BCC-A563-C2E035F16018}" type="pres">
      <dgm:prSet presAssocID="{462F7918-C68F-4026-B570-D0173444873E}" presName="linear" presStyleCnt="0">
        <dgm:presLayoutVars>
          <dgm:animLvl val="lvl"/>
          <dgm:resizeHandles val="exact"/>
        </dgm:presLayoutVars>
      </dgm:prSet>
      <dgm:spPr/>
    </dgm:pt>
    <dgm:pt modelId="{68CA19AF-AC93-4A5E-8CCF-E643F6E0969C}" type="pres">
      <dgm:prSet presAssocID="{631D51F1-7DB2-49D4-9C7D-D1262BDBF0AB}" presName="parentText" presStyleLbl="node1" presStyleIdx="0" presStyleCnt="6">
        <dgm:presLayoutVars>
          <dgm:chMax val="0"/>
          <dgm:bulletEnabled val="1"/>
        </dgm:presLayoutVars>
      </dgm:prSet>
      <dgm:spPr/>
    </dgm:pt>
    <dgm:pt modelId="{42EC98CE-5AE4-4C7E-8930-97328D1A0112}" type="pres">
      <dgm:prSet presAssocID="{357A9A15-7D58-4456-8B8D-E19C7FEC48FC}" presName="spacer" presStyleCnt="0"/>
      <dgm:spPr/>
    </dgm:pt>
    <dgm:pt modelId="{3CF1B6E5-DA48-4553-8001-1E181119EEF0}" type="pres">
      <dgm:prSet presAssocID="{845C643F-C618-489D-BE32-F190274A64D3}" presName="parentText" presStyleLbl="node1" presStyleIdx="1" presStyleCnt="6">
        <dgm:presLayoutVars>
          <dgm:chMax val="0"/>
          <dgm:bulletEnabled val="1"/>
        </dgm:presLayoutVars>
      </dgm:prSet>
      <dgm:spPr/>
    </dgm:pt>
    <dgm:pt modelId="{7B19AEFE-7E5B-4222-9B66-A69B59F1330E}" type="pres">
      <dgm:prSet presAssocID="{53F5A41B-2FD9-4F64-809F-FD6502CC8D0F}" presName="spacer" presStyleCnt="0"/>
      <dgm:spPr/>
    </dgm:pt>
    <dgm:pt modelId="{C832C781-8FF3-4A17-908B-81C6DF6F9478}" type="pres">
      <dgm:prSet presAssocID="{A3908D42-886D-45A0-A632-E827F6188194}" presName="parentText" presStyleLbl="node1" presStyleIdx="2" presStyleCnt="6">
        <dgm:presLayoutVars>
          <dgm:chMax val="0"/>
          <dgm:bulletEnabled val="1"/>
        </dgm:presLayoutVars>
      </dgm:prSet>
      <dgm:spPr/>
    </dgm:pt>
    <dgm:pt modelId="{CC5EC686-A415-47CC-ABA4-C84BD4420A2C}" type="pres">
      <dgm:prSet presAssocID="{5F61EA02-561B-43B9-9C12-CEAE8DA79547}" presName="spacer" presStyleCnt="0"/>
      <dgm:spPr/>
    </dgm:pt>
    <dgm:pt modelId="{44D4FB27-BEDA-43FB-9D57-077D06EF4CF5}" type="pres">
      <dgm:prSet presAssocID="{766BD6AE-F042-4AA3-A0D4-0C5792220712}" presName="parentText" presStyleLbl="node1" presStyleIdx="3" presStyleCnt="6">
        <dgm:presLayoutVars>
          <dgm:chMax val="0"/>
          <dgm:bulletEnabled val="1"/>
        </dgm:presLayoutVars>
      </dgm:prSet>
      <dgm:spPr/>
    </dgm:pt>
    <dgm:pt modelId="{E827536D-9EAC-4787-9520-F8D0F74E055E}" type="pres">
      <dgm:prSet presAssocID="{49BC1485-DE91-43B2-ADBB-B2DE1687C645}" presName="spacer" presStyleCnt="0"/>
      <dgm:spPr/>
    </dgm:pt>
    <dgm:pt modelId="{785D3850-E3ED-4E41-A734-53FC076A02C2}" type="pres">
      <dgm:prSet presAssocID="{80C07F44-2129-4348-A626-035EA5534119}" presName="parentText" presStyleLbl="node1" presStyleIdx="4" presStyleCnt="6">
        <dgm:presLayoutVars>
          <dgm:chMax val="0"/>
          <dgm:bulletEnabled val="1"/>
        </dgm:presLayoutVars>
      </dgm:prSet>
      <dgm:spPr/>
    </dgm:pt>
    <dgm:pt modelId="{0BFC1CF4-366E-4D3D-8AB1-A6F9EEEC952B}" type="pres">
      <dgm:prSet presAssocID="{AF95D469-37A6-437B-AD8B-87B42C751FDF}" presName="spacer" presStyleCnt="0"/>
      <dgm:spPr/>
    </dgm:pt>
    <dgm:pt modelId="{108BE5F2-12A4-4041-8AE5-236D7519936A}" type="pres">
      <dgm:prSet presAssocID="{5C2DE5F2-BBF9-4180-A62B-2B20E034DA6B}" presName="parentText" presStyleLbl="node1" presStyleIdx="5" presStyleCnt="6">
        <dgm:presLayoutVars>
          <dgm:chMax val="0"/>
          <dgm:bulletEnabled val="1"/>
        </dgm:presLayoutVars>
      </dgm:prSet>
      <dgm:spPr/>
    </dgm:pt>
  </dgm:ptLst>
  <dgm:cxnLst>
    <dgm:cxn modelId="{97AB7F0F-D9F6-4C80-8374-AF9E85349CB6}" type="presOf" srcId="{462F7918-C68F-4026-B570-D0173444873E}" destId="{FB62876B-0B9F-4BCC-A563-C2E035F16018}" srcOrd="0" destOrd="0" presId="urn:microsoft.com/office/officeart/2005/8/layout/vList2"/>
    <dgm:cxn modelId="{1601043F-366E-4539-BFF9-F24EC2A6F5BE}" type="presOf" srcId="{A3908D42-886D-45A0-A632-E827F6188194}" destId="{C832C781-8FF3-4A17-908B-81C6DF6F9478}" srcOrd="0" destOrd="0" presId="urn:microsoft.com/office/officeart/2005/8/layout/vList2"/>
    <dgm:cxn modelId="{F6BA5B48-9689-47DE-836D-F91A05EEA2A5}" type="presOf" srcId="{80C07F44-2129-4348-A626-035EA5534119}" destId="{785D3850-E3ED-4E41-A734-53FC076A02C2}" srcOrd="0" destOrd="0" presId="urn:microsoft.com/office/officeart/2005/8/layout/vList2"/>
    <dgm:cxn modelId="{CB5CE852-737A-47F6-A9B4-0107CC519786}" srcId="{462F7918-C68F-4026-B570-D0173444873E}" destId="{80C07F44-2129-4348-A626-035EA5534119}" srcOrd="4" destOrd="0" parTransId="{1B311E15-93BE-4F0F-A2C4-F63F743D53E8}" sibTransId="{AF95D469-37A6-437B-AD8B-87B42C751FDF}"/>
    <dgm:cxn modelId="{13EA2273-672E-4C94-B87C-3228967CAD18}" srcId="{462F7918-C68F-4026-B570-D0173444873E}" destId="{631D51F1-7DB2-49D4-9C7D-D1262BDBF0AB}" srcOrd="0" destOrd="0" parTransId="{7648FEDB-1797-4F6A-86CB-9992B9D83B59}" sibTransId="{357A9A15-7D58-4456-8B8D-E19C7FEC48FC}"/>
    <dgm:cxn modelId="{BB78EB56-E8DA-40D2-B98A-2C0E52803477}" type="presOf" srcId="{766BD6AE-F042-4AA3-A0D4-0C5792220712}" destId="{44D4FB27-BEDA-43FB-9D57-077D06EF4CF5}" srcOrd="0" destOrd="0" presId="urn:microsoft.com/office/officeart/2005/8/layout/vList2"/>
    <dgm:cxn modelId="{F7C64C85-39BE-4AED-A44A-C248C95DA68E}" type="presOf" srcId="{845C643F-C618-489D-BE32-F190274A64D3}" destId="{3CF1B6E5-DA48-4553-8001-1E181119EEF0}" srcOrd="0" destOrd="0" presId="urn:microsoft.com/office/officeart/2005/8/layout/vList2"/>
    <dgm:cxn modelId="{302B5992-AE7F-4713-8525-00D231E1EFA9}" type="presOf" srcId="{5C2DE5F2-BBF9-4180-A62B-2B20E034DA6B}" destId="{108BE5F2-12A4-4041-8AE5-236D7519936A}" srcOrd="0" destOrd="0" presId="urn:microsoft.com/office/officeart/2005/8/layout/vList2"/>
    <dgm:cxn modelId="{FD757BA5-53D4-4643-9AE6-CD080F6E69F0}" type="presOf" srcId="{631D51F1-7DB2-49D4-9C7D-D1262BDBF0AB}" destId="{68CA19AF-AC93-4A5E-8CCF-E643F6E0969C}" srcOrd="0" destOrd="0" presId="urn:microsoft.com/office/officeart/2005/8/layout/vList2"/>
    <dgm:cxn modelId="{A4DE63D4-5FC6-4933-9578-D2F822AA0776}" srcId="{462F7918-C68F-4026-B570-D0173444873E}" destId="{845C643F-C618-489D-BE32-F190274A64D3}" srcOrd="1" destOrd="0" parTransId="{9BB7FB79-F28B-4BEC-B0EB-1C9E3C9BD1EC}" sibTransId="{53F5A41B-2FD9-4F64-809F-FD6502CC8D0F}"/>
    <dgm:cxn modelId="{00930FE0-948B-4690-B02F-A06387BEBBD5}" srcId="{462F7918-C68F-4026-B570-D0173444873E}" destId="{766BD6AE-F042-4AA3-A0D4-0C5792220712}" srcOrd="3" destOrd="0" parTransId="{488E0C5A-3B23-433B-A748-DF275876F80D}" sibTransId="{49BC1485-DE91-43B2-ADBB-B2DE1687C645}"/>
    <dgm:cxn modelId="{4ABD3CFB-8E3B-483B-A82F-87988F4B4346}" srcId="{462F7918-C68F-4026-B570-D0173444873E}" destId="{A3908D42-886D-45A0-A632-E827F6188194}" srcOrd="2" destOrd="0" parTransId="{B260E12D-EF20-4580-BD22-C54B850C842A}" sibTransId="{5F61EA02-561B-43B9-9C12-CEAE8DA79547}"/>
    <dgm:cxn modelId="{D8DA7BFC-60E1-4846-9842-7FEFB99CFA5A}" srcId="{462F7918-C68F-4026-B570-D0173444873E}" destId="{5C2DE5F2-BBF9-4180-A62B-2B20E034DA6B}" srcOrd="5" destOrd="0" parTransId="{5ACE5651-B9BC-4AF4-9A4F-FFBEFED708B1}" sibTransId="{B55A87C2-BD52-4D68-ABBD-8BBE3650756F}"/>
    <dgm:cxn modelId="{21B8F954-BD60-4E08-9A36-A9F37365423E}" type="presParOf" srcId="{FB62876B-0B9F-4BCC-A563-C2E035F16018}" destId="{68CA19AF-AC93-4A5E-8CCF-E643F6E0969C}" srcOrd="0" destOrd="0" presId="urn:microsoft.com/office/officeart/2005/8/layout/vList2"/>
    <dgm:cxn modelId="{6E2B21C1-044F-4A06-BDE5-B91DB1E5355C}" type="presParOf" srcId="{FB62876B-0B9F-4BCC-A563-C2E035F16018}" destId="{42EC98CE-5AE4-4C7E-8930-97328D1A0112}" srcOrd="1" destOrd="0" presId="urn:microsoft.com/office/officeart/2005/8/layout/vList2"/>
    <dgm:cxn modelId="{AABD334F-227E-467F-91AF-B9579C387BBE}" type="presParOf" srcId="{FB62876B-0B9F-4BCC-A563-C2E035F16018}" destId="{3CF1B6E5-DA48-4553-8001-1E181119EEF0}" srcOrd="2" destOrd="0" presId="urn:microsoft.com/office/officeart/2005/8/layout/vList2"/>
    <dgm:cxn modelId="{015B2EB2-AFE2-48A4-8D5A-6F6325A977ED}" type="presParOf" srcId="{FB62876B-0B9F-4BCC-A563-C2E035F16018}" destId="{7B19AEFE-7E5B-4222-9B66-A69B59F1330E}" srcOrd="3" destOrd="0" presId="urn:microsoft.com/office/officeart/2005/8/layout/vList2"/>
    <dgm:cxn modelId="{C231B269-3E73-4C69-994C-25E22C9F89CA}" type="presParOf" srcId="{FB62876B-0B9F-4BCC-A563-C2E035F16018}" destId="{C832C781-8FF3-4A17-908B-81C6DF6F9478}" srcOrd="4" destOrd="0" presId="urn:microsoft.com/office/officeart/2005/8/layout/vList2"/>
    <dgm:cxn modelId="{CC7352FF-00FE-47E6-8C83-BB33D0572374}" type="presParOf" srcId="{FB62876B-0B9F-4BCC-A563-C2E035F16018}" destId="{CC5EC686-A415-47CC-ABA4-C84BD4420A2C}" srcOrd="5" destOrd="0" presId="urn:microsoft.com/office/officeart/2005/8/layout/vList2"/>
    <dgm:cxn modelId="{367590A0-0C64-4C9C-B00B-131AE565E184}" type="presParOf" srcId="{FB62876B-0B9F-4BCC-A563-C2E035F16018}" destId="{44D4FB27-BEDA-43FB-9D57-077D06EF4CF5}" srcOrd="6" destOrd="0" presId="urn:microsoft.com/office/officeart/2005/8/layout/vList2"/>
    <dgm:cxn modelId="{5DAA495F-8CC0-4AF8-92B6-C30AB5462E72}" type="presParOf" srcId="{FB62876B-0B9F-4BCC-A563-C2E035F16018}" destId="{E827536D-9EAC-4787-9520-F8D0F74E055E}" srcOrd="7" destOrd="0" presId="urn:microsoft.com/office/officeart/2005/8/layout/vList2"/>
    <dgm:cxn modelId="{21330C40-1B0D-4882-8893-E276A386A8C1}" type="presParOf" srcId="{FB62876B-0B9F-4BCC-A563-C2E035F16018}" destId="{785D3850-E3ED-4E41-A734-53FC076A02C2}" srcOrd="8" destOrd="0" presId="urn:microsoft.com/office/officeart/2005/8/layout/vList2"/>
    <dgm:cxn modelId="{65051C57-615C-481B-996A-8C9B79EBCB05}" type="presParOf" srcId="{FB62876B-0B9F-4BCC-A563-C2E035F16018}" destId="{0BFC1CF4-366E-4D3D-8AB1-A6F9EEEC952B}" srcOrd="9" destOrd="0" presId="urn:microsoft.com/office/officeart/2005/8/layout/vList2"/>
    <dgm:cxn modelId="{E2EBD3FE-8154-4D2F-A3DE-BDF79832C80C}" type="presParOf" srcId="{FB62876B-0B9F-4BCC-A563-C2E035F16018}" destId="{108BE5F2-12A4-4041-8AE5-236D7519936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9D168-4F39-46A2-A088-A931410F23D7}" type="doc">
      <dgm:prSet loTypeId="urn:microsoft.com/office/officeart/2008/layout/LinedList" loCatId="Inbox" qsTypeId="urn:microsoft.com/office/officeart/2005/8/quickstyle/simple1" qsCatId="simple" csTypeId="urn:microsoft.com/office/officeart/2005/8/colors/colorful2" csCatId="colorful"/>
      <dgm:spPr/>
      <dgm:t>
        <a:bodyPr/>
        <a:lstStyle/>
        <a:p>
          <a:endParaRPr lang="en-US"/>
        </a:p>
      </dgm:t>
    </dgm:pt>
    <dgm:pt modelId="{D1A13770-A950-4023-923C-9ADADB25E5E9}">
      <dgm:prSet/>
      <dgm:spPr/>
      <dgm:t>
        <a:bodyPr/>
        <a:lstStyle/>
        <a:p>
          <a:r>
            <a:rPr lang="en-US"/>
            <a:t>Spot Location</a:t>
          </a:r>
        </a:p>
      </dgm:t>
    </dgm:pt>
    <dgm:pt modelId="{441DE7A9-968F-4318-8535-D398ED3151AE}" type="parTrans" cxnId="{38B28534-3870-4D93-8E45-EAF824C3F271}">
      <dgm:prSet/>
      <dgm:spPr/>
      <dgm:t>
        <a:bodyPr/>
        <a:lstStyle/>
        <a:p>
          <a:endParaRPr lang="en-US"/>
        </a:p>
      </dgm:t>
    </dgm:pt>
    <dgm:pt modelId="{850D8662-E9BB-4C66-8480-7070F23040D6}" type="sibTrans" cxnId="{38B28534-3870-4D93-8E45-EAF824C3F271}">
      <dgm:prSet/>
      <dgm:spPr/>
      <dgm:t>
        <a:bodyPr/>
        <a:lstStyle/>
        <a:p>
          <a:endParaRPr lang="en-US"/>
        </a:p>
      </dgm:t>
    </dgm:pt>
    <dgm:pt modelId="{6724B26F-9F6B-478F-96D3-6582F1925001}">
      <dgm:prSet/>
      <dgm:spPr/>
      <dgm:t>
        <a:bodyPr/>
        <a:lstStyle/>
        <a:p>
          <a:r>
            <a:rPr lang="en-US"/>
            <a:t>Systemic</a:t>
          </a:r>
        </a:p>
      </dgm:t>
    </dgm:pt>
    <dgm:pt modelId="{82EE1697-D0A8-4D29-8DDE-3F91351F32B9}" type="parTrans" cxnId="{800C4261-9AF0-4658-8E5F-34F4AA0003E6}">
      <dgm:prSet/>
      <dgm:spPr/>
      <dgm:t>
        <a:bodyPr/>
        <a:lstStyle/>
        <a:p>
          <a:endParaRPr lang="en-US"/>
        </a:p>
      </dgm:t>
    </dgm:pt>
    <dgm:pt modelId="{C1363245-EA87-41B1-B625-CA470C457F2A}" type="sibTrans" cxnId="{800C4261-9AF0-4658-8E5F-34F4AA0003E6}">
      <dgm:prSet/>
      <dgm:spPr/>
      <dgm:t>
        <a:bodyPr/>
        <a:lstStyle/>
        <a:p>
          <a:endParaRPr lang="en-US"/>
        </a:p>
      </dgm:t>
    </dgm:pt>
    <dgm:pt modelId="{395AADE1-9D45-40FE-9194-2D2B47DB65FF}" type="pres">
      <dgm:prSet presAssocID="{A449D168-4F39-46A2-A088-A931410F23D7}" presName="vert0" presStyleCnt="0">
        <dgm:presLayoutVars>
          <dgm:dir/>
          <dgm:animOne val="branch"/>
          <dgm:animLvl val="lvl"/>
        </dgm:presLayoutVars>
      </dgm:prSet>
      <dgm:spPr/>
    </dgm:pt>
    <dgm:pt modelId="{6D61642F-F725-4D7C-A1B2-407AA2B0FE8F}" type="pres">
      <dgm:prSet presAssocID="{D1A13770-A950-4023-923C-9ADADB25E5E9}" presName="thickLine" presStyleLbl="alignNode1" presStyleIdx="0" presStyleCnt="2"/>
      <dgm:spPr/>
    </dgm:pt>
    <dgm:pt modelId="{3706B593-ADCE-4CCD-B4DD-58D8705B7F4E}" type="pres">
      <dgm:prSet presAssocID="{D1A13770-A950-4023-923C-9ADADB25E5E9}" presName="horz1" presStyleCnt="0"/>
      <dgm:spPr/>
    </dgm:pt>
    <dgm:pt modelId="{3C6EC966-6BEE-4180-9928-6F4AE950DD62}" type="pres">
      <dgm:prSet presAssocID="{D1A13770-A950-4023-923C-9ADADB25E5E9}" presName="tx1" presStyleLbl="revTx" presStyleIdx="0" presStyleCnt="2"/>
      <dgm:spPr/>
    </dgm:pt>
    <dgm:pt modelId="{854A7A3A-9CFC-4DE0-9F20-52D6F4A19BEF}" type="pres">
      <dgm:prSet presAssocID="{D1A13770-A950-4023-923C-9ADADB25E5E9}" presName="vert1" presStyleCnt="0"/>
      <dgm:spPr/>
    </dgm:pt>
    <dgm:pt modelId="{07BD0334-1873-4791-91D1-20C5402E05C2}" type="pres">
      <dgm:prSet presAssocID="{6724B26F-9F6B-478F-96D3-6582F1925001}" presName="thickLine" presStyleLbl="alignNode1" presStyleIdx="1" presStyleCnt="2"/>
      <dgm:spPr/>
    </dgm:pt>
    <dgm:pt modelId="{0FFBD199-AE1C-4AA2-92EA-E86443BCB68C}" type="pres">
      <dgm:prSet presAssocID="{6724B26F-9F6B-478F-96D3-6582F1925001}" presName="horz1" presStyleCnt="0"/>
      <dgm:spPr/>
    </dgm:pt>
    <dgm:pt modelId="{32069AE7-5596-41A0-8368-C43DCAD5B577}" type="pres">
      <dgm:prSet presAssocID="{6724B26F-9F6B-478F-96D3-6582F1925001}" presName="tx1" presStyleLbl="revTx" presStyleIdx="1" presStyleCnt="2"/>
      <dgm:spPr/>
    </dgm:pt>
    <dgm:pt modelId="{69BD3835-8883-48D4-8D79-A79C066E6206}" type="pres">
      <dgm:prSet presAssocID="{6724B26F-9F6B-478F-96D3-6582F1925001}" presName="vert1" presStyleCnt="0"/>
      <dgm:spPr/>
    </dgm:pt>
  </dgm:ptLst>
  <dgm:cxnLst>
    <dgm:cxn modelId="{04169911-160F-4FAA-B034-F9BAE030AF0B}" type="presOf" srcId="{6724B26F-9F6B-478F-96D3-6582F1925001}" destId="{32069AE7-5596-41A0-8368-C43DCAD5B577}" srcOrd="0" destOrd="0" presId="urn:microsoft.com/office/officeart/2008/layout/LinedList"/>
    <dgm:cxn modelId="{6ACB801C-4674-47DE-94E7-28C8141EA6D5}" type="presOf" srcId="{D1A13770-A950-4023-923C-9ADADB25E5E9}" destId="{3C6EC966-6BEE-4180-9928-6F4AE950DD62}" srcOrd="0" destOrd="0" presId="urn:microsoft.com/office/officeart/2008/layout/LinedList"/>
    <dgm:cxn modelId="{38B28534-3870-4D93-8E45-EAF824C3F271}" srcId="{A449D168-4F39-46A2-A088-A931410F23D7}" destId="{D1A13770-A950-4023-923C-9ADADB25E5E9}" srcOrd="0" destOrd="0" parTransId="{441DE7A9-968F-4318-8535-D398ED3151AE}" sibTransId="{850D8662-E9BB-4C66-8480-7070F23040D6}"/>
    <dgm:cxn modelId="{800C4261-9AF0-4658-8E5F-34F4AA0003E6}" srcId="{A449D168-4F39-46A2-A088-A931410F23D7}" destId="{6724B26F-9F6B-478F-96D3-6582F1925001}" srcOrd="1" destOrd="0" parTransId="{82EE1697-D0A8-4D29-8DDE-3F91351F32B9}" sibTransId="{C1363245-EA87-41B1-B625-CA470C457F2A}"/>
    <dgm:cxn modelId="{F7F9EF46-2E7B-469A-ADA8-ACC2D72EE99F}" type="presOf" srcId="{A449D168-4F39-46A2-A088-A931410F23D7}" destId="{395AADE1-9D45-40FE-9194-2D2B47DB65FF}" srcOrd="0" destOrd="0" presId="urn:microsoft.com/office/officeart/2008/layout/LinedList"/>
    <dgm:cxn modelId="{E7489D93-5638-407D-8293-F851CFA23BBC}" type="presParOf" srcId="{395AADE1-9D45-40FE-9194-2D2B47DB65FF}" destId="{6D61642F-F725-4D7C-A1B2-407AA2B0FE8F}" srcOrd="0" destOrd="0" presId="urn:microsoft.com/office/officeart/2008/layout/LinedList"/>
    <dgm:cxn modelId="{4321CC35-BAD4-4930-8491-7461BD120EE6}" type="presParOf" srcId="{395AADE1-9D45-40FE-9194-2D2B47DB65FF}" destId="{3706B593-ADCE-4CCD-B4DD-58D8705B7F4E}" srcOrd="1" destOrd="0" presId="urn:microsoft.com/office/officeart/2008/layout/LinedList"/>
    <dgm:cxn modelId="{E70A7DAE-425D-4263-B3AA-86BAA321E80A}" type="presParOf" srcId="{3706B593-ADCE-4CCD-B4DD-58D8705B7F4E}" destId="{3C6EC966-6BEE-4180-9928-6F4AE950DD62}" srcOrd="0" destOrd="0" presId="urn:microsoft.com/office/officeart/2008/layout/LinedList"/>
    <dgm:cxn modelId="{CF384D10-C704-40C4-A636-54C17E920265}" type="presParOf" srcId="{3706B593-ADCE-4CCD-B4DD-58D8705B7F4E}" destId="{854A7A3A-9CFC-4DE0-9F20-52D6F4A19BEF}" srcOrd="1" destOrd="0" presId="urn:microsoft.com/office/officeart/2008/layout/LinedList"/>
    <dgm:cxn modelId="{47C57E8A-32D4-48B3-9A0D-6585CFF6A4EB}" type="presParOf" srcId="{395AADE1-9D45-40FE-9194-2D2B47DB65FF}" destId="{07BD0334-1873-4791-91D1-20C5402E05C2}" srcOrd="2" destOrd="0" presId="urn:microsoft.com/office/officeart/2008/layout/LinedList"/>
    <dgm:cxn modelId="{B5E47145-E7CA-4651-88DD-31E2682EB4C3}" type="presParOf" srcId="{395AADE1-9D45-40FE-9194-2D2B47DB65FF}" destId="{0FFBD199-AE1C-4AA2-92EA-E86443BCB68C}" srcOrd="3" destOrd="0" presId="urn:microsoft.com/office/officeart/2008/layout/LinedList"/>
    <dgm:cxn modelId="{11DFB3FC-E8D7-4C10-A8D0-988195232C51}" type="presParOf" srcId="{0FFBD199-AE1C-4AA2-92EA-E86443BCB68C}" destId="{32069AE7-5596-41A0-8368-C43DCAD5B577}" srcOrd="0" destOrd="0" presId="urn:microsoft.com/office/officeart/2008/layout/LinedList"/>
    <dgm:cxn modelId="{C05ACAE7-BB4C-4B10-A339-389709D4CBFE}" type="presParOf" srcId="{0FFBD199-AE1C-4AA2-92EA-E86443BCB68C}" destId="{69BD3835-8883-48D4-8D79-A79C066E62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48A37A-F528-4A69-BA7A-CF1E43FF965A}"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93ECD95F-7F31-47E1-BB20-EEC8CD9688C5}">
      <dgm:prSet/>
      <dgm:spPr/>
      <dgm:t>
        <a:bodyPr/>
        <a:lstStyle/>
        <a:p>
          <a:r>
            <a:rPr lang="en-US"/>
            <a:t>New 1 page streamlined application</a:t>
          </a:r>
        </a:p>
      </dgm:t>
    </dgm:pt>
    <dgm:pt modelId="{9CEE09F1-32DF-401A-8355-23FF49925B4D}" type="parTrans" cxnId="{17B7A59A-3FE5-4F8B-ADBB-361ED00C2502}">
      <dgm:prSet/>
      <dgm:spPr/>
      <dgm:t>
        <a:bodyPr/>
        <a:lstStyle/>
        <a:p>
          <a:endParaRPr lang="en-US"/>
        </a:p>
      </dgm:t>
    </dgm:pt>
    <dgm:pt modelId="{9360FC1B-B0D5-4A80-8F92-D34CA022BE45}" type="sibTrans" cxnId="{17B7A59A-3FE5-4F8B-ADBB-361ED00C2502}">
      <dgm:prSet/>
      <dgm:spPr/>
      <dgm:t>
        <a:bodyPr/>
        <a:lstStyle/>
        <a:p>
          <a:endParaRPr lang="en-US"/>
        </a:p>
      </dgm:t>
    </dgm:pt>
    <dgm:pt modelId="{E2A144A0-2F33-4393-B119-717EEA8E69FD}">
      <dgm:prSet/>
      <dgm:spPr>
        <a:solidFill>
          <a:schemeClr val="accent1"/>
        </a:solidFill>
      </dgm:spPr>
      <dgm:t>
        <a:bodyPr/>
        <a:lstStyle/>
        <a:p>
          <a:r>
            <a:rPr lang="en-US"/>
            <a:t>$1.5M Financial Goal in the general HSIP</a:t>
          </a:r>
        </a:p>
      </dgm:t>
    </dgm:pt>
    <dgm:pt modelId="{30BC90B7-599B-437D-80CE-5E6A3B2C6F66}" type="parTrans" cxnId="{32D349F1-AD96-495A-9B8E-2B7E1D5C9A1F}">
      <dgm:prSet/>
      <dgm:spPr/>
      <dgm:t>
        <a:bodyPr/>
        <a:lstStyle/>
        <a:p>
          <a:endParaRPr lang="en-US"/>
        </a:p>
      </dgm:t>
    </dgm:pt>
    <dgm:pt modelId="{583C125B-3DBA-42BB-AE5C-B463AB0A0235}" type="sibTrans" cxnId="{32D349F1-AD96-495A-9B8E-2B7E1D5C9A1F}">
      <dgm:prSet/>
      <dgm:spPr/>
      <dgm:t>
        <a:bodyPr/>
        <a:lstStyle/>
        <a:p>
          <a:endParaRPr lang="en-US"/>
        </a:p>
      </dgm:t>
    </dgm:pt>
    <dgm:pt modelId="{54861AB3-2110-4FAF-B801-CFE0836188C6}">
      <dgm:prSet/>
      <dgm:spPr>
        <a:solidFill>
          <a:schemeClr val="accent1"/>
        </a:solidFill>
      </dgm:spPr>
      <dgm:t>
        <a:bodyPr/>
        <a:lstStyle/>
        <a:p>
          <a:r>
            <a:rPr lang="en-US" dirty="0"/>
            <a:t>$250,000 max. per project</a:t>
          </a:r>
        </a:p>
      </dgm:t>
    </dgm:pt>
    <dgm:pt modelId="{ED4E2745-5D17-461A-B34F-74BAF14A1DFD}" type="parTrans" cxnId="{3D9712A5-9BD7-4FDC-98E3-AC96F027DCC7}">
      <dgm:prSet/>
      <dgm:spPr/>
      <dgm:t>
        <a:bodyPr/>
        <a:lstStyle/>
        <a:p>
          <a:endParaRPr lang="en-US"/>
        </a:p>
      </dgm:t>
    </dgm:pt>
    <dgm:pt modelId="{53389644-791B-4831-A0BA-9289E5A90597}" type="sibTrans" cxnId="{3D9712A5-9BD7-4FDC-98E3-AC96F027DCC7}">
      <dgm:prSet/>
      <dgm:spPr/>
      <dgm:t>
        <a:bodyPr/>
        <a:lstStyle/>
        <a:p>
          <a:endParaRPr lang="en-US"/>
        </a:p>
      </dgm:t>
    </dgm:pt>
    <dgm:pt modelId="{22B4C411-D186-4B87-871A-5C91DA7EEFE8}" type="pres">
      <dgm:prSet presAssocID="{FC48A37A-F528-4A69-BA7A-CF1E43FF965A}" presName="outerComposite" presStyleCnt="0">
        <dgm:presLayoutVars>
          <dgm:chMax val="5"/>
          <dgm:dir/>
          <dgm:resizeHandles val="exact"/>
        </dgm:presLayoutVars>
      </dgm:prSet>
      <dgm:spPr/>
    </dgm:pt>
    <dgm:pt modelId="{D45E08C4-E5AE-443A-A0C7-DBEFA85D2012}" type="pres">
      <dgm:prSet presAssocID="{FC48A37A-F528-4A69-BA7A-CF1E43FF965A}" presName="dummyMaxCanvas" presStyleCnt="0">
        <dgm:presLayoutVars/>
      </dgm:prSet>
      <dgm:spPr/>
    </dgm:pt>
    <dgm:pt modelId="{01F19B98-AB6F-48A8-B496-92F10C0EC944}" type="pres">
      <dgm:prSet presAssocID="{FC48A37A-F528-4A69-BA7A-CF1E43FF965A}" presName="ThreeNodes_1" presStyleLbl="node1" presStyleIdx="0" presStyleCnt="3">
        <dgm:presLayoutVars>
          <dgm:bulletEnabled val="1"/>
        </dgm:presLayoutVars>
      </dgm:prSet>
      <dgm:spPr/>
    </dgm:pt>
    <dgm:pt modelId="{3A7B59EC-81A3-4CF8-9DC8-C57F1CEC62C4}" type="pres">
      <dgm:prSet presAssocID="{FC48A37A-F528-4A69-BA7A-CF1E43FF965A}" presName="ThreeNodes_2" presStyleLbl="node1" presStyleIdx="1" presStyleCnt="3">
        <dgm:presLayoutVars>
          <dgm:bulletEnabled val="1"/>
        </dgm:presLayoutVars>
      </dgm:prSet>
      <dgm:spPr/>
    </dgm:pt>
    <dgm:pt modelId="{CBDF5450-EDA4-4682-97D9-32FF2021B400}" type="pres">
      <dgm:prSet presAssocID="{FC48A37A-F528-4A69-BA7A-CF1E43FF965A}" presName="ThreeNodes_3" presStyleLbl="node1" presStyleIdx="2" presStyleCnt="3">
        <dgm:presLayoutVars>
          <dgm:bulletEnabled val="1"/>
        </dgm:presLayoutVars>
      </dgm:prSet>
      <dgm:spPr/>
    </dgm:pt>
    <dgm:pt modelId="{8A19336B-1633-405C-B6F0-4D8D06D31EAC}" type="pres">
      <dgm:prSet presAssocID="{FC48A37A-F528-4A69-BA7A-CF1E43FF965A}" presName="ThreeConn_1-2" presStyleLbl="fgAccFollowNode1" presStyleIdx="0" presStyleCnt="2">
        <dgm:presLayoutVars>
          <dgm:bulletEnabled val="1"/>
        </dgm:presLayoutVars>
      </dgm:prSet>
      <dgm:spPr/>
    </dgm:pt>
    <dgm:pt modelId="{7EB23910-8794-4AFB-B2FC-17C1E4FAC4C8}" type="pres">
      <dgm:prSet presAssocID="{FC48A37A-F528-4A69-BA7A-CF1E43FF965A}" presName="ThreeConn_2-3" presStyleLbl="fgAccFollowNode1" presStyleIdx="1" presStyleCnt="2">
        <dgm:presLayoutVars>
          <dgm:bulletEnabled val="1"/>
        </dgm:presLayoutVars>
      </dgm:prSet>
      <dgm:spPr/>
    </dgm:pt>
    <dgm:pt modelId="{FCA6C408-573D-449B-8B07-7EE0F522A251}" type="pres">
      <dgm:prSet presAssocID="{FC48A37A-F528-4A69-BA7A-CF1E43FF965A}" presName="ThreeNodes_1_text" presStyleLbl="node1" presStyleIdx="2" presStyleCnt="3">
        <dgm:presLayoutVars>
          <dgm:bulletEnabled val="1"/>
        </dgm:presLayoutVars>
      </dgm:prSet>
      <dgm:spPr/>
    </dgm:pt>
    <dgm:pt modelId="{33EBA196-5B91-4360-BDA0-295CAA607BA3}" type="pres">
      <dgm:prSet presAssocID="{FC48A37A-F528-4A69-BA7A-CF1E43FF965A}" presName="ThreeNodes_2_text" presStyleLbl="node1" presStyleIdx="2" presStyleCnt="3">
        <dgm:presLayoutVars>
          <dgm:bulletEnabled val="1"/>
        </dgm:presLayoutVars>
      </dgm:prSet>
      <dgm:spPr/>
    </dgm:pt>
    <dgm:pt modelId="{11BEEEC6-4AEA-42DB-B000-B0E1CB56AFC7}" type="pres">
      <dgm:prSet presAssocID="{FC48A37A-F528-4A69-BA7A-CF1E43FF965A}" presName="ThreeNodes_3_text" presStyleLbl="node1" presStyleIdx="2" presStyleCnt="3">
        <dgm:presLayoutVars>
          <dgm:bulletEnabled val="1"/>
        </dgm:presLayoutVars>
      </dgm:prSet>
      <dgm:spPr/>
    </dgm:pt>
  </dgm:ptLst>
  <dgm:cxnLst>
    <dgm:cxn modelId="{C07BED0C-11DA-4C9A-9667-81686085BD9C}" type="presOf" srcId="{93ECD95F-7F31-47E1-BB20-EEC8CD9688C5}" destId="{01F19B98-AB6F-48A8-B496-92F10C0EC944}" srcOrd="0" destOrd="0" presId="urn:microsoft.com/office/officeart/2005/8/layout/vProcess5"/>
    <dgm:cxn modelId="{8EF76212-B837-436A-B73F-4FEF90E0782B}" type="presOf" srcId="{FC48A37A-F528-4A69-BA7A-CF1E43FF965A}" destId="{22B4C411-D186-4B87-871A-5C91DA7EEFE8}" srcOrd="0" destOrd="0" presId="urn:microsoft.com/office/officeart/2005/8/layout/vProcess5"/>
    <dgm:cxn modelId="{0CAC7A5E-7B8C-4CC0-8D15-6E50FBE4E403}" type="presOf" srcId="{93ECD95F-7F31-47E1-BB20-EEC8CD9688C5}" destId="{FCA6C408-573D-449B-8B07-7EE0F522A251}" srcOrd="1" destOrd="0" presId="urn:microsoft.com/office/officeart/2005/8/layout/vProcess5"/>
    <dgm:cxn modelId="{1E8B6864-D661-4527-A25B-2997CE8FA69E}" type="presOf" srcId="{583C125B-3DBA-42BB-AE5C-B463AB0A0235}" destId="{7EB23910-8794-4AFB-B2FC-17C1E4FAC4C8}" srcOrd="0" destOrd="0" presId="urn:microsoft.com/office/officeart/2005/8/layout/vProcess5"/>
    <dgm:cxn modelId="{F79DAC6C-7ADF-4BC8-9BAC-185EE2F500AD}" type="presOf" srcId="{E2A144A0-2F33-4393-B119-717EEA8E69FD}" destId="{33EBA196-5B91-4360-BDA0-295CAA607BA3}" srcOrd="1" destOrd="0" presId="urn:microsoft.com/office/officeart/2005/8/layout/vProcess5"/>
    <dgm:cxn modelId="{17B7A59A-3FE5-4F8B-ADBB-361ED00C2502}" srcId="{FC48A37A-F528-4A69-BA7A-CF1E43FF965A}" destId="{93ECD95F-7F31-47E1-BB20-EEC8CD9688C5}" srcOrd="0" destOrd="0" parTransId="{9CEE09F1-32DF-401A-8355-23FF49925B4D}" sibTransId="{9360FC1B-B0D5-4A80-8F92-D34CA022BE45}"/>
    <dgm:cxn modelId="{3D9712A5-9BD7-4FDC-98E3-AC96F027DCC7}" srcId="{FC48A37A-F528-4A69-BA7A-CF1E43FF965A}" destId="{54861AB3-2110-4FAF-B801-CFE0836188C6}" srcOrd="2" destOrd="0" parTransId="{ED4E2745-5D17-461A-B34F-74BAF14A1DFD}" sibTransId="{53389644-791B-4831-A0BA-9289E5A90597}"/>
    <dgm:cxn modelId="{69552EC2-7C31-4DA9-8EFE-E5877AF476B0}" type="presOf" srcId="{54861AB3-2110-4FAF-B801-CFE0836188C6}" destId="{11BEEEC6-4AEA-42DB-B000-B0E1CB56AFC7}" srcOrd="1" destOrd="0" presId="urn:microsoft.com/office/officeart/2005/8/layout/vProcess5"/>
    <dgm:cxn modelId="{22EC45D0-A0FA-4F8B-B118-99FF1861A205}" type="presOf" srcId="{54861AB3-2110-4FAF-B801-CFE0836188C6}" destId="{CBDF5450-EDA4-4682-97D9-32FF2021B400}" srcOrd="0" destOrd="0" presId="urn:microsoft.com/office/officeart/2005/8/layout/vProcess5"/>
    <dgm:cxn modelId="{3AB3C5D7-70E4-48BA-85B7-0EAA35B8F332}" type="presOf" srcId="{9360FC1B-B0D5-4A80-8F92-D34CA022BE45}" destId="{8A19336B-1633-405C-B6F0-4D8D06D31EAC}" srcOrd="0" destOrd="0" presId="urn:microsoft.com/office/officeart/2005/8/layout/vProcess5"/>
    <dgm:cxn modelId="{CE4A32DD-5B53-48D1-BA90-6EC21B08E71D}" type="presOf" srcId="{E2A144A0-2F33-4393-B119-717EEA8E69FD}" destId="{3A7B59EC-81A3-4CF8-9DC8-C57F1CEC62C4}" srcOrd="0" destOrd="0" presId="urn:microsoft.com/office/officeart/2005/8/layout/vProcess5"/>
    <dgm:cxn modelId="{32D349F1-AD96-495A-9B8E-2B7E1D5C9A1F}" srcId="{FC48A37A-F528-4A69-BA7A-CF1E43FF965A}" destId="{E2A144A0-2F33-4393-B119-717EEA8E69FD}" srcOrd="1" destOrd="0" parTransId="{30BC90B7-599B-437D-80CE-5E6A3B2C6F66}" sibTransId="{583C125B-3DBA-42BB-AE5C-B463AB0A0235}"/>
    <dgm:cxn modelId="{7D0953C1-6342-4907-8945-63A1D99FCF7F}" type="presParOf" srcId="{22B4C411-D186-4B87-871A-5C91DA7EEFE8}" destId="{D45E08C4-E5AE-443A-A0C7-DBEFA85D2012}" srcOrd="0" destOrd="0" presId="urn:microsoft.com/office/officeart/2005/8/layout/vProcess5"/>
    <dgm:cxn modelId="{8301D1AE-4195-46FB-B960-C1108DC89A34}" type="presParOf" srcId="{22B4C411-D186-4B87-871A-5C91DA7EEFE8}" destId="{01F19B98-AB6F-48A8-B496-92F10C0EC944}" srcOrd="1" destOrd="0" presId="urn:microsoft.com/office/officeart/2005/8/layout/vProcess5"/>
    <dgm:cxn modelId="{DC18BFD1-0448-4B75-8644-9302885F3566}" type="presParOf" srcId="{22B4C411-D186-4B87-871A-5C91DA7EEFE8}" destId="{3A7B59EC-81A3-4CF8-9DC8-C57F1CEC62C4}" srcOrd="2" destOrd="0" presId="urn:microsoft.com/office/officeart/2005/8/layout/vProcess5"/>
    <dgm:cxn modelId="{4AB79A7F-53BB-4232-B09E-6BB72EED01A4}" type="presParOf" srcId="{22B4C411-D186-4B87-871A-5C91DA7EEFE8}" destId="{CBDF5450-EDA4-4682-97D9-32FF2021B400}" srcOrd="3" destOrd="0" presId="urn:microsoft.com/office/officeart/2005/8/layout/vProcess5"/>
    <dgm:cxn modelId="{727571F6-B340-4ADA-95BD-F4B4D500E509}" type="presParOf" srcId="{22B4C411-D186-4B87-871A-5C91DA7EEFE8}" destId="{8A19336B-1633-405C-B6F0-4D8D06D31EAC}" srcOrd="4" destOrd="0" presId="urn:microsoft.com/office/officeart/2005/8/layout/vProcess5"/>
    <dgm:cxn modelId="{68749D41-0F71-459B-84D5-386DB3EF7630}" type="presParOf" srcId="{22B4C411-D186-4B87-871A-5C91DA7EEFE8}" destId="{7EB23910-8794-4AFB-B2FC-17C1E4FAC4C8}" srcOrd="5" destOrd="0" presId="urn:microsoft.com/office/officeart/2005/8/layout/vProcess5"/>
    <dgm:cxn modelId="{1213F7B7-75B0-404B-BC17-4D1ABC3A10E3}" type="presParOf" srcId="{22B4C411-D186-4B87-871A-5C91DA7EEFE8}" destId="{FCA6C408-573D-449B-8B07-7EE0F522A251}" srcOrd="6" destOrd="0" presId="urn:microsoft.com/office/officeart/2005/8/layout/vProcess5"/>
    <dgm:cxn modelId="{DF7C7E84-8D0B-4677-93FA-B9B41AA4D91C}" type="presParOf" srcId="{22B4C411-D186-4B87-871A-5C91DA7EEFE8}" destId="{33EBA196-5B91-4360-BDA0-295CAA607BA3}" srcOrd="7" destOrd="0" presId="urn:microsoft.com/office/officeart/2005/8/layout/vProcess5"/>
    <dgm:cxn modelId="{04F768EC-1C50-45B1-8362-EA895A96B8A2}" type="presParOf" srcId="{22B4C411-D186-4B87-871A-5C91DA7EEFE8}" destId="{11BEEEC6-4AEA-42DB-B000-B0E1CB56AFC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2F7918-C68F-4026-B570-D0173444873E}"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lang="en-US"/>
        </a:p>
      </dgm:t>
    </dgm:pt>
    <dgm:pt modelId="{631D51F1-7DB2-49D4-9C7D-D1262BDBF0AB}">
      <dgm:prSet custT="1"/>
      <dgm:spPr>
        <a:solidFill>
          <a:srgbClr val="FF0000"/>
        </a:solidFill>
      </dgm:spPr>
      <dgm:t>
        <a:bodyPr/>
        <a:lstStyle/>
        <a:p>
          <a:r>
            <a:rPr lang="en-US" sz="2800" dirty="0">
              <a:solidFill>
                <a:schemeClr val="bg1"/>
              </a:solidFill>
            </a:rPr>
            <a:t>Cover Letter</a:t>
          </a:r>
        </a:p>
      </dgm:t>
    </dgm:pt>
    <dgm:pt modelId="{7648FEDB-1797-4F6A-86CB-9992B9D83B59}" type="parTrans" cxnId="{13EA2273-672E-4C94-B87C-3228967CAD18}">
      <dgm:prSet/>
      <dgm:spPr/>
      <dgm:t>
        <a:bodyPr/>
        <a:lstStyle/>
        <a:p>
          <a:endParaRPr lang="en-US"/>
        </a:p>
      </dgm:t>
    </dgm:pt>
    <dgm:pt modelId="{357A9A15-7D58-4456-8B8D-E19C7FEC48FC}" type="sibTrans" cxnId="{13EA2273-672E-4C94-B87C-3228967CAD18}">
      <dgm:prSet/>
      <dgm:spPr/>
      <dgm:t>
        <a:bodyPr/>
        <a:lstStyle/>
        <a:p>
          <a:endParaRPr lang="en-US"/>
        </a:p>
      </dgm:t>
    </dgm:pt>
    <dgm:pt modelId="{845C643F-C618-489D-BE32-F190274A64D3}">
      <dgm:prSet custT="1"/>
      <dgm:spPr>
        <a:solidFill>
          <a:srgbClr val="FF0000"/>
        </a:solidFill>
      </dgm:spPr>
      <dgm:t>
        <a:bodyPr/>
        <a:lstStyle/>
        <a:p>
          <a:r>
            <a:rPr lang="en-US" sz="2800" dirty="0">
              <a:solidFill>
                <a:schemeClr val="bg1"/>
              </a:solidFill>
            </a:rPr>
            <a:t>Location Map</a:t>
          </a:r>
        </a:p>
      </dgm:t>
    </dgm:pt>
    <dgm:pt modelId="{9BB7FB79-F28B-4BEC-B0EB-1C9E3C9BD1EC}" type="parTrans" cxnId="{A4DE63D4-5FC6-4933-9578-D2F822AA0776}">
      <dgm:prSet/>
      <dgm:spPr/>
      <dgm:t>
        <a:bodyPr/>
        <a:lstStyle/>
        <a:p>
          <a:endParaRPr lang="en-US"/>
        </a:p>
      </dgm:t>
    </dgm:pt>
    <dgm:pt modelId="{53F5A41B-2FD9-4F64-809F-FD6502CC8D0F}" type="sibTrans" cxnId="{A4DE63D4-5FC6-4933-9578-D2F822AA0776}">
      <dgm:prSet/>
      <dgm:spPr/>
      <dgm:t>
        <a:bodyPr/>
        <a:lstStyle/>
        <a:p>
          <a:endParaRPr lang="en-US"/>
        </a:p>
      </dgm:t>
    </dgm:pt>
    <dgm:pt modelId="{A3908D42-886D-45A0-A632-E827F6188194}">
      <dgm:prSet custT="1"/>
      <dgm:spPr>
        <a:solidFill>
          <a:srgbClr val="FF0000"/>
        </a:solidFill>
      </dgm:spPr>
      <dgm:t>
        <a:bodyPr/>
        <a:lstStyle/>
        <a:p>
          <a:r>
            <a:rPr lang="en-US" sz="2800" dirty="0">
              <a:solidFill>
                <a:schemeClr val="bg1"/>
              </a:solidFill>
            </a:rPr>
            <a:t>Form 1627</a:t>
          </a:r>
        </a:p>
      </dgm:t>
    </dgm:pt>
    <dgm:pt modelId="{B260E12D-EF20-4580-BD22-C54B850C842A}" type="parTrans" cxnId="{4ABD3CFB-8E3B-483B-A82F-87988F4B4346}">
      <dgm:prSet/>
      <dgm:spPr/>
      <dgm:t>
        <a:bodyPr/>
        <a:lstStyle/>
        <a:p>
          <a:endParaRPr lang="en-US"/>
        </a:p>
      </dgm:t>
    </dgm:pt>
    <dgm:pt modelId="{5F61EA02-561B-43B9-9C12-CEAE8DA79547}" type="sibTrans" cxnId="{4ABD3CFB-8E3B-483B-A82F-87988F4B4346}">
      <dgm:prSet/>
      <dgm:spPr/>
      <dgm:t>
        <a:bodyPr/>
        <a:lstStyle/>
        <a:p>
          <a:endParaRPr lang="en-US"/>
        </a:p>
      </dgm:t>
    </dgm:pt>
    <dgm:pt modelId="{766BD6AE-F042-4AA3-A0D4-0C5792220712}">
      <dgm:prSet custT="1"/>
      <dgm:spPr>
        <a:solidFill>
          <a:srgbClr val="FF0000"/>
        </a:solidFill>
      </dgm:spPr>
      <dgm:t>
        <a:bodyPr/>
        <a:lstStyle/>
        <a:p>
          <a:r>
            <a:rPr lang="en-US" sz="2800" dirty="0">
              <a:solidFill>
                <a:schemeClr val="bg1"/>
              </a:solidFill>
            </a:rPr>
            <a:t>Cost Estimate</a:t>
          </a:r>
        </a:p>
      </dgm:t>
    </dgm:pt>
    <dgm:pt modelId="{488E0C5A-3B23-433B-A748-DF275876F80D}" type="parTrans" cxnId="{00930FE0-948B-4690-B02F-A06387BEBBD5}">
      <dgm:prSet/>
      <dgm:spPr/>
      <dgm:t>
        <a:bodyPr/>
        <a:lstStyle/>
        <a:p>
          <a:endParaRPr lang="en-US"/>
        </a:p>
      </dgm:t>
    </dgm:pt>
    <dgm:pt modelId="{49BC1485-DE91-43B2-ADBB-B2DE1687C645}" type="sibTrans" cxnId="{00930FE0-948B-4690-B02F-A06387BEBBD5}">
      <dgm:prSet/>
      <dgm:spPr/>
      <dgm:t>
        <a:bodyPr/>
        <a:lstStyle/>
        <a:p>
          <a:endParaRPr lang="en-US"/>
        </a:p>
      </dgm:t>
    </dgm:pt>
    <dgm:pt modelId="{80C07F44-2129-4348-A626-035EA5534119}">
      <dgm:prSet custT="1"/>
      <dgm:spPr>
        <a:solidFill>
          <a:srgbClr val="FF0000"/>
        </a:solidFill>
      </dgm:spPr>
      <dgm:t>
        <a:bodyPr/>
        <a:lstStyle/>
        <a:p>
          <a:r>
            <a:rPr lang="en-US" sz="2400" dirty="0">
              <a:solidFill>
                <a:schemeClr val="bg1"/>
              </a:solidFill>
            </a:rPr>
            <a:t>Time of Return (TOR) and/or Highway Safety Manual (HSM) analysis</a:t>
          </a:r>
        </a:p>
      </dgm:t>
    </dgm:pt>
    <dgm:pt modelId="{1B311E15-93BE-4F0F-A2C4-F63F743D53E8}" type="parTrans" cxnId="{CB5CE852-737A-47F6-A9B4-0107CC519786}">
      <dgm:prSet/>
      <dgm:spPr/>
      <dgm:t>
        <a:bodyPr/>
        <a:lstStyle/>
        <a:p>
          <a:endParaRPr lang="en-US"/>
        </a:p>
      </dgm:t>
    </dgm:pt>
    <dgm:pt modelId="{AF95D469-37A6-437B-AD8B-87B42C751FDF}" type="sibTrans" cxnId="{CB5CE852-737A-47F6-A9B4-0107CC519786}">
      <dgm:prSet/>
      <dgm:spPr/>
      <dgm:t>
        <a:bodyPr/>
        <a:lstStyle/>
        <a:p>
          <a:endParaRPr lang="en-US"/>
        </a:p>
      </dgm:t>
    </dgm:pt>
    <dgm:pt modelId="{5C2DE5F2-BBF9-4180-A62B-2B20E034DA6B}">
      <dgm:prSet custT="1"/>
      <dgm:spPr>
        <a:solidFill>
          <a:srgbClr val="FF0000"/>
        </a:solidFill>
      </dgm:spPr>
      <dgm:t>
        <a:bodyPr/>
        <a:lstStyle/>
        <a:p>
          <a:r>
            <a:rPr lang="en-US" sz="3200" dirty="0">
              <a:solidFill>
                <a:schemeClr val="bg1"/>
              </a:solidFill>
            </a:rPr>
            <a:t>UD-10s (crash reports)</a:t>
          </a:r>
        </a:p>
      </dgm:t>
    </dgm:pt>
    <dgm:pt modelId="{5ACE5651-B9BC-4AF4-9A4F-FFBEFED708B1}" type="parTrans" cxnId="{D8DA7BFC-60E1-4846-9842-7FEFB99CFA5A}">
      <dgm:prSet/>
      <dgm:spPr/>
      <dgm:t>
        <a:bodyPr/>
        <a:lstStyle/>
        <a:p>
          <a:endParaRPr lang="en-US"/>
        </a:p>
      </dgm:t>
    </dgm:pt>
    <dgm:pt modelId="{B55A87C2-BD52-4D68-ABBD-8BBE3650756F}" type="sibTrans" cxnId="{D8DA7BFC-60E1-4846-9842-7FEFB99CFA5A}">
      <dgm:prSet/>
      <dgm:spPr/>
      <dgm:t>
        <a:bodyPr/>
        <a:lstStyle/>
        <a:p>
          <a:endParaRPr lang="en-US"/>
        </a:p>
      </dgm:t>
    </dgm:pt>
    <dgm:pt modelId="{FB62876B-0B9F-4BCC-A563-C2E035F16018}" type="pres">
      <dgm:prSet presAssocID="{462F7918-C68F-4026-B570-D0173444873E}" presName="linear" presStyleCnt="0">
        <dgm:presLayoutVars>
          <dgm:animLvl val="lvl"/>
          <dgm:resizeHandles val="exact"/>
        </dgm:presLayoutVars>
      </dgm:prSet>
      <dgm:spPr/>
    </dgm:pt>
    <dgm:pt modelId="{68CA19AF-AC93-4A5E-8CCF-E643F6E0969C}" type="pres">
      <dgm:prSet presAssocID="{631D51F1-7DB2-49D4-9C7D-D1262BDBF0AB}" presName="parentText" presStyleLbl="node1" presStyleIdx="0" presStyleCnt="6">
        <dgm:presLayoutVars>
          <dgm:chMax val="0"/>
          <dgm:bulletEnabled val="1"/>
        </dgm:presLayoutVars>
      </dgm:prSet>
      <dgm:spPr/>
    </dgm:pt>
    <dgm:pt modelId="{42EC98CE-5AE4-4C7E-8930-97328D1A0112}" type="pres">
      <dgm:prSet presAssocID="{357A9A15-7D58-4456-8B8D-E19C7FEC48FC}" presName="spacer" presStyleCnt="0"/>
      <dgm:spPr/>
    </dgm:pt>
    <dgm:pt modelId="{3CF1B6E5-DA48-4553-8001-1E181119EEF0}" type="pres">
      <dgm:prSet presAssocID="{845C643F-C618-489D-BE32-F190274A64D3}" presName="parentText" presStyleLbl="node1" presStyleIdx="1" presStyleCnt="6">
        <dgm:presLayoutVars>
          <dgm:chMax val="0"/>
          <dgm:bulletEnabled val="1"/>
        </dgm:presLayoutVars>
      </dgm:prSet>
      <dgm:spPr/>
    </dgm:pt>
    <dgm:pt modelId="{7B19AEFE-7E5B-4222-9B66-A69B59F1330E}" type="pres">
      <dgm:prSet presAssocID="{53F5A41B-2FD9-4F64-809F-FD6502CC8D0F}" presName="spacer" presStyleCnt="0"/>
      <dgm:spPr/>
    </dgm:pt>
    <dgm:pt modelId="{C832C781-8FF3-4A17-908B-81C6DF6F9478}" type="pres">
      <dgm:prSet presAssocID="{A3908D42-886D-45A0-A632-E827F6188194}" presName="parentText" presStyleLbl="node1" presStyleIdx="2" presStyleCnt="6">
        <dgm:presLayoutVars>
          <dgm:chMax val="0"/>
          <dgm:bulletEnabled val="1"/>
        </dgm:presLayoutVars>
      </dgm:prSet>
      <dgm:spPr/>
    </dgm:pt>
    <dgm:pt modelId="{CC5EC686-A415-47CC-ABA4-C84BD4420A2C}" type="pres">
      <dgm:prSet presAssocID="{5F61EA02-561B-43B9-9C12-CEAE8DA79547}" presName="spacer" presStyleCnt="0"/>
      <dgm:spPr/>
    </dgm:pt>
    <dgm:pt modelId="{44D4FB27-BEDA-43FB-9D57-077D06EF4CF5}" type="pres">
      <dgm:prSet presAssocID="{766BD6AE-F042-4AA3-A0D4-0C5792220712}" presName="parentText" presStyleLbl="node1" presStyleIdx="3" presStyleCnt="6">
        <dgm:presLayoutVars>
          <dgm:chMax val="0"/>
          <dgm:bulletEnabled val="1"/>
        </dgm:presLayoutVars>
      </dgm:prSet>
      <dgm:spPr/>
    </dgm:pt>
    <dgm:pt modelId="{E827536D-9EAC-4787-9520-F8D0F74E055E}" type="pres">
      <dgm:prSet presAssocID="{49BC1485-DE91-43B2-ADBB-B2DE1687C645}" presName="spacer" presStyleCnt="0"/>
      <dgm:spPr/>
    </dgm:pt>
    <dgm:pt modelId="{785D3850-E3ED-4E41-A734-53FC076A02C2}" type="pres">
      <dgm:prSet presAssocID="{80C07F44-2129-4348-A626-035EA5534119}" presName="parentText" presStyleLbl="node1" presStyleIdx="4" presStyleCnt="6">
        <dgm:presLayoutVars>
          <dgm:chMax val="0"/>
          <dgm:bulletEnabled val="1"/>
        </dgm:presLayoutVars>
      </dgm:prSet>
      <dgm:spPr/>
    </dgm:pt>
    <dgm:pt modelId="{0BFC1CF4-366E-4D3D-8AB1-A6F9EEEC952B}" type="pres">
      <dgm:prSet presAssocID="{AF95D469-37A6-437B-AD8B-87B42C751FDF}" presName="spacer" presStyleCnt="0"/>
      <dgm:spPr/>
    </dgm:pt>
    <dgm:pt modelId="{108BE5F2-12A4-4041-8AE5-236D7519936A}" type="pres">
      <dgm:prSet presAssocID="{5C2DE5F2-BBF9-4180-A62B-2B20E034DA6B}" presName="parentText" presStyleLbl="node1" presStyleIdx="5" presStyleCnt="6">
        <dgm:presLayoutVars>
          <dgm:chMax val="0"/>
          <dgm:bulletEnabled val="1"/>
        </dgm:presLayoutVars>
      </dgm:prSet>
      <dgm:spPr/>
    </dgm:pt>
  </dgm:ptLst>
  <dgm:cxnLst>
    <dgm:cxn modelId="{97AB7F0F-D9F6-4C80-8374-AF9E85349CB6}" type="presOf" srcId="{462F7918-C68F-4026-B570-D0173444873E}" destId="{FB62876B-0B9F-4BCC-A563-C2E035F16018}" srcOrd="0" destOrd="0" presId="urn:microsoft.com/office/officeart/2005/8/layout/vList2"/>
    <dgm:cxn modelId="{1601043F-366E-4539-BFF9-F24EC2A6F5BE}" type="presOf" srcId="{A3908D42-886D-45A0-A632-E827F6188194}" destId="{C832C781-8FF3-4A17-908B-81C6DF6F9478}" srcOrd="0" destOrd="0" presId="urn:microsoft.com/office/officeart/2005/8/layout/vList2"/>
    <dgm:cxn modelId="{F6BA5B48-9689-47DE-836D-F91A05EEA2A5}" type="presOf" srcId="{80C07F44-2129-4348-A626-035EA5534119}" destId="{785D3850-E3ED-4E41-A734-53FC076A02C2}" srcOrd="0" destOrd="0" presId="urn:microsoft.com/office/officeart/2005/8/layout/vList2"/>
    <dgm:cxn modelId="{CB5CE852-737A-47F6-A9B4-0107CC519786}" srcId="{462F7918-C68F-4026-B570-D0173444873E}" destId="{80C07F44-2129-4348-A626-035EA5534119}" srcOrd="4" destOrd="0" parTransId="{1B311E15-93BE-4F0F-A2C4-F63F743D53E8}" sibTransId="{AF95D469-37A6-437B-AD8B-87B42C751FDF}"/>
    <dgm:cxn modelId="{13EA2273-672E-4C94-B87C-3228967CAD18}" srcId="{462F7918-C68F-4026-B570-D0173444873E}" destId="{631D51F1-7DB2-49D4-9C7D-D1262BDBF0AB}" srcOrd="0" destOrd="0" parTransId="{7648FEDB-1797-4F6A-86CB-9992B9D83B59}" sibTransId="{357A9A15-7D58-4456-8B8D-E19C7FEC48FC}"/>
    <dgm:cxn modelId="{BB78EB56-E8DA-40D2-B98A-2C0E52803477}" type="presOf" srcId="{766BD6AE-F042-4AA3-A0D4-0C5792220712}" destId="{44D4FB27-BEDA-43FB-9D57-077D06EF4CF5}" srcOrd="0" destOrd="0" presId="urn:microsoft.com/office/officeart/2005/8/layout/vList2"/>
    <dgm:cxn modelId="{F7C64C85-39BE-4AED-A44A-C248C95DA68E}" type="presOf" srcId="{845C643F-C618-489D-BE32-F190274A64D3}" destId="{3CF1B6E5-DA48-4553-8001-1E181119EEF0}" srcOrd="0" destOrd="0" presId="urn:microsoft.com/office/officeart/2005/8/layout/vList2"/>
    <dgm:cxn modelId="{302B5992-AE7F-4713-8525-00D231E1EFA9}" type="presOf" srcId="{5C2DE5F2-BBF9-4180-A62B-2B20E034DA6B}" destId="{108BE5F2-12A4-4041-8AE5-236D7519936A}" srcOrd="0" destOrd="0" presId="urn:microsoft.com/office/officeart/2005/8/layout/vList2"/>
    <dgm:cxn modelId="{FD757BA5-53D4-4643-9AE6-CD080F6E69F0}" type="presOf" srcId="{631D51F1-7DB2-49D4-9C7D-D1262BDBF0AB}" destId="{68CA19AF-AC93-4A5E-8CCF-E643F6E0969C}" srcOrd="0" destOrd="0" presId="urn:microsoft.com/office/officeart/2005/8/layout/vList2"/>
    <dgm:cxn modelId="{A4DE63D4-5FC6-4933-9578-D2F822AA0776}" srcId="{462F7918-C68F-4026-B570-D0173444873E}" destId="{845C643F-C618-489D-BE32-F190274A64D3}" srcOrd="1" destOrd="0" parTransId="{9BB7FB79-F28B-4BEC-B0EB-1C9E3C9BD1EC}" sibTransId="{53F5A41B-2FD9-4F64-809F-FD6502CC8D0F}"/>
    <dgm:cxn modelId="{00930FE0-948B-4690-B02F-A06387BEBBD5}" srcId="{462F7918-C68F-4026-B570-D0173444873E}" destId="{766BD6AE-F042-4AA3-A0D4-0C5792220712}" srcOrd="3" destOrd="0" parTransId="{488E0C5A-3B23-433B-A748-DF275876F80D}" sibTransId="{49BC1485-DE91-43B2-ADBB-B2DE1687C645}"/>
    <dgm:cxn modelId="{4ABD3CFB-8E3B-483B-A82F-87988F4B4346}" srcId="{462F7918-C68F-4026-B570-D0173444873E}" destId="{A3908D42-886D-45A0-A632-E827F6188194}" srcOrd="2" destOrd="0" parTransId="{B260E12D-EF20-4580-BD22-C54B850C842A}" sibTransId="{5F61EA02-561B-43B9-9C12-CEAE8DA79547}"/>
    <dgm:cxn modelId="{D8DA7BFC-60E1-4846-9842-7FEFB99CFA5A}" srcId="{462F7918-C68F-4026-B570-D0173444873E}" destId="{5C2DE5F2-BBF9-4180-A62B-2B20E034DA6B}" srcOrd="5" destOrd="0" parTransId="{5ACE5651-B9BC-4AF4-9A4F-FFBEFED708B1}" sibTransId="{B55A87C2-BD52-4D68-ABBD-8BBE3650756F}"/>
    <dgm:cxn modelId="{21B8F954-BD60-4E08-9A36-A9F37365423E}" type="presParOf" srcId="{FB62876B-0B9F-4BCC-A563-C2E035F16018}" destId="{68CA19AF-AC93-4A5E-8CCF-E643F6E0969C}" srcOrd="0" destOrd="0" presId="urn:microsoft.com/office/officeart/2005/8/layout/vList2"/>
    <dgm:cxn modelId="{6E2B21C1-044F-4A06-BDE5-B91DB1E5355C}" type="presParOf" srcId="{FB62876B-0B9F-4BCC-A563-C2E035F16018}" destId="{42EC98CE-5AE4-4C7E-8930-97328D1A0112}" srcOrd="1" destOrd="0" presId="urn:microsoft.com/office/officeart/2005/8/layout/vList2"/>
    <dgm:cxn modelId="{AABD334F-227E-467F-91AF-B9579C387BBE}" type="presParOf" srcId="{FB62876B-0B9F-4BCC-A563-C2E035F16018}" destId="{3CF1B6E5-DA48-4553-8001-1E181119EEF0}" srcOrd="2" destOrd="0" presId="urn:microsoft.com/office/officeart/2005/8/layout/vList2"/>
    <dgm:cxn modelId="{015B2EB2-AFE2-48A4-8D5A-6F6325A977ED}" type="presParOf" srcId="{FB62876B-0B9F-4BCC-A563-C2E035F16018}" destId="{7B19AEFE-7E5B-4222-9B66-A69B59F1330E}" srcOrd="3" destOrd="0" presId="urn:microsoft.com/office/officeart/2005/8/layout/vList2"/>
    <dgm:cxn modelId="{C231B269-3E73-4C69-994C-25E22C9F89CA}" type="presParOf" srcId="{FB62876B-0B9F-4BCC-A563-C2E035F16018}" destId="{C832C781-8FF3-4A17-908B-81C6DF6F9478}" srcOrd="4" destOrd="0" presId="urn:microsoft.com/office/officeart/2005/8/layout/vList2"/>
    <dgm:cxn modelId="{CC7352FF-00FE-47E6-8C83-BB33D0572374}" type="presParOf" srcId="{FB62876B-0B9F-4BCC-A563-C2E035F16018}" destId="{CC5EC686-A415-47CC-ABA4-C84BD4420A2C}" srcOrd="5" destOrd="0" presId="urn:microsoft.com/office/officeart/2005/8/layout/vList2"/>
    <dgm:cxn modelId="{367590A0-0C64-4C9C-B00B-131AE565E184}" type="presParOf" srcId="{FB62876B-0B9F-4BCC-A563-C2E035F16018}" destId="{44D4FB27-BEDA-43FB-9D57-077D06EF4CF5}" srcOrd="6" destOrd="0" presId="urn:microsoft.com/office/officeart/2005/8/layout/vList2"/>
    <dgm:cxn modelId="{5DAA495F-8CC0-4AF8-92B6-C30AB5462E72}" type="presParOf" srcId="{FB62876B-0B9F-4BCC-A563-C2E035F16018}" destId="{E827536D-9EAC-4787-9520-F8D0F74E055E}" srcOrd="7" destOrd="0" presId="urn:microsoft.com/office/officeart/2005/8/layout/vList2"/>
    <dgm:cxn modelId="{21330C40-1B0D-4882-8893-E276A386A8C1}" type="presParOf" srcId="{FB62876B-0B9F-4BCC-A563-C2E035F16018}" destId="{785D3850-E3ED-4E41-A734-53FC076A02C2}" srcOrd="8" destOrd="0" presId="urn:microsoft.com/office/officeart/2005/8/layout/vList2"/>
    <dgm:cxn modelId="{65051C57-615C-481B-996A-8C9B79EBCB05}" type="presParOf" srcId="{FB62876B-0B9F-4BCC-A563-C2E035F16018}" destId="{0BFC1CF4-366E-4D3D-8AB1-A6F9EEEC952B}" srcOrd="9" destOrd="0" presId="urn:microsoft.com/office/officeart/2005/8/layout/vList2"/>
    <dgm:cxn modelId="{E2EBD3FE-8154-4D2F-A3DE-BDF79832C80C}" type="presParOf" srcId="{FB62876B-0B9F-4BCC-A563-C2E035F16018}" destId="{108BE5F2-12A4-4041-8AE5-236D7519936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AA8C5A-669B-47FF-94C0-8F41344B5CF0}" type="doc">
      <dgm:prSet loTypeId="urn:microsoft.com/office/officeart/2005/8/layout/cycle6" loCatId="cycle" qsTypeId="urn:microsoft.com/office/officeart/2005/8/quickstyle/simple4" qsCatId="simple" csTypeId="urn:microsoft.com/office/officeart/2005/8/colors/colorful5" csCatId="colorful" phldr="1"/>
      <dgm:spPr/>
      <dgm:t>
        <a:bodyPr/>
        <a:lstStyle/>
        <a:p>
          <a:endParaRPr lang="en-US"/>
        </a:p>
      </dgm:t>
    </dgm:pt>
    <dgm:pt modelId="{93647974-F6EF-4B72-A410-487112664D46}">
      <dgm:prSet custT="1"/>
      <dgm:spPr/>
      <dgm:t>
        <a:bodyPr/>
        <a:lstStyle/>
        <a:p>
          <a:r>
            <a:rPr lang="en-US" sz="2400" dirty="0"/>
            <a:t>Application Cover Letter Sheet</a:t>
          </a:r>
        </a:p>
      </dgm:t>
    </dgm:pt>
    <dgm:pt modelId="{2D6C597E-4AC0-4634-B005-38EDDA0E9EC4}" type="parTrans" cxnId="{6892AA8F-5427-4DFE-A761-D7CAA91B92E8}">
      <dgm:prSet/>
      <dgm:spPr/>
      <dgm:t>
        <a:bodyPr/>
        <a:lstStyle/>
        <a:p>
          <a:endParaRPr lang="en-US"/>
        </a:p>
      </dgm:t>
    </dgm:pt>
    <dgm:pt modelId="{8B98A03B-6507-4FAC-87DF-83F5C9A661AF}" type="sibTrans" cxnId="{6892AA8F-5427-4DFE-A761-D7CAA91B92E8}">
      <dgm:prSet/>
      <dgm:spPr/>
      <dgm:t>
        <a:bodyPr/>
        <a:lstStyle/>
        <a:p>
          <a:endParaRPr lang="en-US"/>
        </a:p>
      </dgm:t>
    </dgm:pt>
    <dgm:pt modelId="{51E87E82-BB20-4D1D-814D-C6BC43A467A6}">
      <dgm:prSet custT="1"/>
      <dgm:spPr/>
      <dgm:t>
        <a:bodyPr/>
        <a:lstStyle/>
        <a:p>
          <a:r>
            <a:rPr lang="en-US" sz="2800" dirty="0"/>
            <a:t>1 Page Excel Form</a:t>
          </a:r>
        </a:p>
      </dgm:t>
    </dgm:pt>
    <dgm:pt modelId="{B3A9C128-363F-4CB8-ADA0-4C54FD030B0B}" type="parTrans" cxnId="{FA8C282D-3327-4968-8785-C8D7B85C130D}">
      <dgm:prSet/>
      <dgm:spPr/>
      <dgm:t>
        <a:bodyPr/>
        <a:lstStyle/>
        <a:p>
          <a:endParaRPr lang="en-US"/>
        </a:p>
      </dgm:t>
    </dgm:pt>
    <dgm:pt modelId="{601CDF6E-8847-4CA5-8FCA-B7D20FC9C12C}" type="sibTrans" cxnId="{FA8C282D-3327-4968-8785-C8D7B85C130D}">
      <dgm:prSet/>
      <dgm:spPr/>
      <dgm:t>
        <a:bodyPr/>
        <a:lstStyle/>
        <a:p>
          <a:endParaRPr lang="en-US"/>
        </a:p>
      </dgm:t>
    </dgm:pt>
    <dgm:pt modelId="{8AAD132B-6DDD-4067-A4CA-59FB8ECBD136}">
      <dgm:prSet custT="1"/>
      <dgm:spPr/>
      <dgm:t>
        <a:bodyPr/>
        <a:lstStyle/>
        <a:p>
          <a:r>
            <a:rPr lang="en-US" sz="2000" dirty="0"/>
            <a:t>Pick your project type</a:t>
          </a:r>
        </a:p>
      </dgm:t>
    </dgm:pt>
    <dgm:pt modelId="{7E7FB526-CB29-4964-8935-E7E65D9145D6}" type="parTrans" cxnId="{9A6AA007-82D9-49A9-B668-84E6139FD6A9}">
      <dgm:prSet/>
      <dgm:spPr/>
      <dgm:t>
        <a:bodyPr/>
        <a:lstStyle/>
        <a:p>
          <a:endParaRPr lang="en-US"/>
        </a:p>
      </dgm:t>
    </dgm:pt>
    <dgm:pt modelId="{D98F789F-7A72-405C-85AD-99639C0D358F}" type="sibTrans" cxnId="{9A6AA007-82D9-49A9-B668-84E6139FD6A9}">
      <dgm:prSet/>
      <dgm:spPr/>
      <dgm:t>
        <a:bodyPr/>
        <a:lstStyle/>
        <a:p>
          <a:endParaRPr lang="en-US"/>
        </a:p>
      </dgm:t>
    </dgm:pt>
    <dgm:pt modelId="{D67ABD5D-9D40-49C6-81CB-B019BE334DF6}">
      <dgm:prSet custT="1"/>
      <dgm:spPr/>
      <dgm:t>
        <a:bodyPr/>
        <a:lstStyle/>
        <a:p>
          <a:r>
            <a:rPr lang="en-US" sz="2000" dirty="0"/>
            <a:t>State your project length </a:t>
          </a:r>
        </a:p>
      </dgm:t>
    </dgm:pt>
    <dgm:pt modelId="{CFFD95FF-0D50-433F-9E7D-EB845A64CBA9}" type="parTrans" cxnId="{9B7E50EB-04CC-4404-84EF-B03BBAD86971}">
      <dgm:prSet/>
      <dgm:spPr/>
      <dgm:t>
        <a:bodyPr/>
        <a:lstStyle/>
        <a:p>
          <a:endParaRPr lang="en-US"/>
        </a:p>
      </dgm:t>
    </dgm:pt>
    <dgm:pt modelId="{7BA6EBC8-5891-43D9-BF64-9AC45371250C}" type="sibTrans" cxnId="{9B7E50EB-04CC-4404-84EF-B03BBAD86971}">
      <dgm:prSet/>
      <dgm:spPr/>
      <dgm:t>
        <a:bodyPr/>
        <a:lstStyle/>
        <a:p>
          <a:endParaRPr lang="en-US"/>
        </a:p>
      </dgm:t>
    </dgm:pt>
    <dgm:pt modelId="{E72BE081-EB92-42CC-BCE0-BBC449B953CD}">
      <dgm:prSet custT="1"/>
      <dgm:spPr/>
      <dgm:t>
        <a:bodyPr/>
        <a:lstStyle/>
        <a:p>
          <a:r>
            <a:rPr lang="en-US" sz="2000" dirty="0"/>
            <a:t>State project location (can include a separate map)</a:t>
          </a:r>
        </a:p>
      </dgm:t>
    </dgm:pt>
    <dgm:pt modelId="{EC65E34B-82D6-4511-90EE-0C94BF8AEC7A}" type="parTrans" cxnId="{7F144AF1-61C3-4C53-B5F1-92E07D1A10C4}">
      <dgm:prSet/>
      <dgm:spPr/>
      <dgm:t>
        <a:bodyPr/>
        <a:lstStyle/>
        <a:p>
          <a:endParaRPr lang="en-US"/>
        </a:p>
      </dgm:t>
    </dgm:pt>
    <dgm:pt modelId="{9738E9B5-A0F4-41A6-9D00-77AE081BB7C8}" type="sibTrans" cxnId="{7F144AF1-61C3-4C53-B5F1-92E07D1A10C4}">
      <dgm:prSet/>
      <dgm:spPr/>
      <dgm:t>
        <a:bodyPr/>
        <a:lstStyle/>
        <a:p>
          <a:endParaRPr lang="en-US"/>
        </a:p>
      </dgm:t>
    </dgm:pt>
    <dgm:pt modelId="{F659A6E3-673F-4A41-B081-A378D160A952}">
      <dgm:prSet custT="1"/>
      <dgm:spPr/>
      <dgm:t>
        <a:bodyPr/>
        <a:lstStyle/>
        <a:p>
          <a:r>
            <a:rPr lang="en-US" sz="2000" dirty="0"/>
            <a:t>Enter your project cost</a:t>
          </a:r>
        </a:p>
      </dgm:t>
    </dgm:pt>
    <dgm:pt modelId="{E06C5D37-28B2-4054-B3D0-5096F6D434B5}" type="parTrans" cxnId="{2DF112E0-C048-4E47-BE2F-75AE0DD098A4}">
      <dgm:prSet/>
      <dgm:spPr/>
      <dgm:t>
        <a:bodyPr/>
        <a:lstStyle/>
        <a:p>
          <a:endParaRPr lang="en-US"/>
        </a:p>
      </dgm:t>
    </dgm:pt>
    <dgm:pt modelId="{E57C1F70-A6D0-4D28-9C65-2D49BE4699D0}" type="sibTrans" cxnId="{2DF112E0-C048-4E47-BE2F-75AE0DD098A4}">
      <dgm:prSet/>
      <dgm:spPr/>
      <dgm:t>
        <a:bodyPr/>
        <a:lstStyle/>
        <a:p>
          <a:endParaRPr lang="en-US"/>
        </a:p>
      </dgm:t>
    </dgm:pt>
    <dgm:pt modelId="{C98FDF37-69D3-4BF9-8364-2646D4D9DDA1}" type="pres">
      <dgm:prSet presAssocID="{D3AA8C5A-669B-47FF-94C0-8F41344B5CF0}" presName="cycle" presStyleCnt="0">
        <dgm:presLayoutVars>
          <dgm:dir/>
          <dgm:resizeHandles val="exact"/>
        </dgm:presLayoutVars>
      </dgm:prSet>
      <dgm:spPr/>
    </dgm:pt>
    <dgm:pt modelId="{74CE5798-E507-4741-8BD7-5F65FFC07379}" type="pres">
      <dgm:prSet presAssocID="{93647974-F6EF-4B72-A410-487112664D46}" presName="node" presStyleLbl="node1" presStyleIdx="0" presStyleCnt="2" custScaleX="60975" custScaleY="98524">
        <dgm:presLayoutVars>
          <dgm:bulletEnabled val="1"/>
        </dgm:presLayoutVars>
      </dgm:prSet>
      <dgm:spPr/>
    </dgm:pt>
    <dgm:pt modelId="{D423288E-52AA-4682-AF29-7C2B426EA6BB}" type="pres">
      <dgm:prSet presAssocID="{93647974-F6EF-4B72-A410-487112664D46}" presName="spNode" presStyleCnt="0"/>
      <dgm:spPr/>
    </dgm:pt>
    <dgm:pt modelId="{35E0DE67-9AA5-48CE-BAD3-B27F979848AC}" type="pres">
      <dgm:prSet presAssocID="{8B98A03B-6507-4FAC-87DF-83F5C9A661AF}" presName="sibTrans" presStyleLbl="sibTrans1D1" presStyleIdx="0" presStyleCnt="2"/>
      <dgm:spPr/>
    </dgm:pt>
    <dgm:pt modelId="{C3AF6D38-8163-4232-AADA-AB2185DA1AA7}" type="pres">
      <dgm:prSet presAssocID="{51E87E82-BB20-4D1D-814D-C6BC43A467A6}" presName="node" presStyleLbl="node1" presStyleIdx="1" presStyleCnt="2" custScaleX="147435" custScaleY="101024">
        <dgm:presLayoutVars>
          <dgm:bulletEnabled val="1"/>
        </dgm:presLayoutVars>
      </dgm:prSet>
      <dgm:spPr/>
    </dgm:pt>
    <dgm:pt modelId="{E5F08EA8-CB8B-4E73-987D-1C0CEEE5C0BE}" type="pres">
      <dgm:prSet presAssocID="{51E87E82-BB20-4D1D-814D-C6BC43A467A6}" presName="spNode" presStyleCnt="0"/>
      <dgm:spPr/>
    </dgm:pt>
    <dgm:pt modelId="{DD4626D6-E7F4-48D8-B4BF-DB4D76F1BFA6}" type="pres">
      <dgm:prSet presAssocID="{601CDF6E-8847-4CA5-8FCA-B7D20FC9C12C}" presName="sibTrans" presStyleLbl="sibTrans1D1" presStyleIdx="1" presStyleCnt="2"/>
      <dgm:spPr/>
    </dgm:pt>
  </dgm:ptLst>
  <dgm:cxnLst>
    <dgm:cxn modelId="{9A6AA007-82D9-49A9-B668-84E6139FD6A9}" srcId="{51E87E82-BB20-4D1D-814D-C6BC43A467A6}" destId="{8AAD132B-6DDD-4067-A4CA-59FB8ECBD136}" srcOrd="0" destOrd="0" parTransId="{7E7FB526-CB29-4964-8935-E7E65D9145D6}" sibTransId="{D98F789F-7A72-405C-85AD-99639C0D358F}"/>
    <dgm:cxn modelId="{612D4125-BD52-4812-9ED3-245F506CCB2A}" type="presOf" srcId="{F659A6E3-673F-4A41-B081-A378D160A952}" destId="{C3AF6D38-8163-4232-AADA-AB2185DA1AA7}" srcOrd="0" destOrd="4" presId="urn:microsoft.com/office/officeart/2005/8/layout/cycle6"/>
    <dgm:cxn modelId="{FA8C282D-3327-4968-8785-C8D7B85C130D}" srcId="{D3AA8C5A-669B-47FF-94C0-8F41344B5CF0}" destId="{51E87E82-BB20-4D1D-814D-C6BC43A467A6}" srcOrd="1" destOrd="0" parTransId="{B3A9C128-363F-4CB8-ADA0-4C54FD030B0B}" sibTransId="{601CDF6E-8847-4CA5-8FCA-B7D20FC9C12C}"/>
    <dgm:cxn modelId="{26E36E30-2AC7-4352-B0E8-886AE75CA1B9}" type="presOf" srcId="{601CDF6E-8847-4CA5-8FCA-B7D20FC9C12C}" destId="{DD4626D6-E7F4-48D8-B4BF-DB4D76F1BFA6}" srcOrd="0" destOrd="0" presId="urn:microsoft.com/office/officeart/2005/8/layout/cycle6"/>
    <dgm:cxn modelId="{21D54036-AB4D-4D4C-9A04-7F02FED5DE2E}" type="presOf" srcId="{93647974-F6EF-4B72-A410-487112664D46}" destId="{74CE5798-E507-4741-8BD7-5F65FFC07379}" srcOrd="0" destOrd="0" presId="urn:microsoft.com/office/officeart/2005/8/layout/cycle6"/>
    <dgm:cxn modelId="{69DCBF66-5EA9-4C6D-BB50-2097AD33147C}" type="presOf" srcId="{D67ABD5D-9D40-49C6-81CB-B019BE334DF6}" destId="{C3AF6D38-8163-4232-AADA-AB2185DA1AA7}" srcOrd="0" destOrd="2" presId="urn:microsoft.com/office/officeart/2005/8/layout/cycle6"/>
    <dgm:cxn modelId="{6892AA8F-5427-4DFE-A761-D7CAA91B92E8}" srcId="{D3AA8C5A-669B-47FF-94C0-8F41344B5CF0}" destId="{93647974-F6EF-4B72-A410-487112664D46}" srcOrd="0" destOrd="0" parTransId="{2D6C597E-4AC0-4634-B005-38EDDA0E9EC4}" sibTransId="{8B98A03B-6507-4FAC-87DF-83F5C9A661AF}"/>
    <dgm:cxn modelId="{B3C81D93-6E3B-42BF-B683-E002FBC0AACB}" type="presOf" srcId="{8B98A03B-6507-4FAC-87DF-83F5C9A661AF}" destId="{35E0DE67-9AA5-48CE-BAD3-B27F979848AC}" srcOrd="0" destOrd="0" presId="urn:microsoft.com/office/officeart/2005/8/layout/cycle6"/>
    <dgm:cxn modelId="{4E69B7AF-AD58-4F12-9157-E749F55B0C1B}" type="presOf" srcId="{E72BE081-EB92-42CC-BCE0-BBC449B953CD}" destId="{C3AF6D38-8163-4232-AADA-AB2185DA1AA7}" srcOrd="0" destOrd="3" presId="urn:microsoft.com/office/officeart/2005/8/layout/cycle6"/>
    <dgm:cxn modelId="{431483B4-037B-4052-9877-D9E1FBD487FD}" type="presOf" srcId="{D3AA8C5A-669B-47FF-94C0-8F41344B5CF0}" destId="{C98FDF37-69D3-4BF9-8364-2646D4D9DDA1}" srcOrd="0" destOrd="0" presId="urn:microsoft.com/office/officeart/2005/8/layout/cycle6"/>
    <dgm:cxn modelId="{2DF112E0-C048-4E47-BE2F-75AE0DD098A4}" srcId="{51E87E82-BB20-4D1D-814D-C6BC43A467A6}" destId="{F659A6E3-673F-4A41-B081-A378D160A952}" srcOrd="3" destOrd="0" parTransId="{E06C5D37-28B2-4054-B3D0-5096F6D434B5}" sibTransId="{E57C1F70-A6D0-4D28-9C65-2D49BE4699D0}"/>
    <dgm:cxn modelId="{479C17E7-1024-4607-9496-F99DCC9A836C}" type="presOf" srcId="{8AAD132B-6DDD-4067-A4CA-59FB8ECBD136}" destId="{C3AF6D38-8163-4232-AADA-AB2185DA1AA7}" srcOrd="0" destOrd="1" presId="urn:microsoft.com/office/officeart/2005/8/layout/cycle6"/>
    <dgm:cxn modelId="{9B7E50EB-04CC-4404-84EF-B03BBAD86971}" srcId="{51E87E82-BB20-4D1D-814D-C6BC43A467A6}" destId="{D67ABD5D-9D40-49C6-81CB-B019BE334DF6}" srcOrd="1" destOrd="0" parTransId="{CFFD95FF-0D50-433F-9E7D-EB845A64CBA9}" sibTransId="{7BA6EBC8-5891-43D9-BF64-9AC45371250C}"/>
    <dgm:cxn modelId="{6758C9EC-3B58-4023-A525-3CDA0E747312}" type="presOf" srcId="{51E87E82-BB20-4D1D-814D-C6BC43A467A6}" destId="{C3AF6D38-8163-4232-AADA-AB2185DA1AA7}" srcOrd="0" destOrd="0" presId="urn:microsoft.com/office/officeart/2005/8/layout/cycle6"/>
    <dgm:cxn modelId="{7F144AF1-61C3-4C53-B5F1-92E07D1A10C4}" srcId="{51E87E82-BB20-4D1D-814D-C6BC43A467A6}" destId="{E72BE081-EB92-42CC-BCE0-BBC449B953CD}" srcOrd="2" destOrd="0" parTransId="{EC65E34B-82D6-4511-90EE-0C94BF8AEC7A}" sibTransId="{9738E9B5-A0F4-41A6-9D00-77AE081BB7C8}"/>
    <dgm:cxn modelId="{EFB5F46F-4F3E-4BFD-8DE0-A7F559B73678}" type="presParOf" srcId="{C98FDF37-69D3-4BF9-8364-2646D4D9DDA1}" destId="{74CE5798-E507-4741-8BD7-5F65FFC07379}" srcOrd="0" destOrd="0" presId="urn:microsoft.com/office/officeart/2005/8/layout/cycle6"/>
    <dgm:cxn modelId="{410439F9-1C9D-4752-A8F8-6DD6C17087C9}" type="presParOf" srcId="{C98FDF37-69D3-4BF9-8364-2646D4D9DDA1}" destId="{D423288E-52AA-4682-AF29-7C2B426EA6BB}" srcOrd="1" destOrd="0" presId="urn:microsoft.com/office/officeart/2005/8/layout/cycle6"/>
    <dgm:cxn modelId="{40D89E12-64C3-4C83-AE5B-54A7785BB84D}" type="presParOf" srcId="{C98FDF37-69D3-4BF9-8364-2646D4D9DDA1}" destId="{35E0DE67-9AA5-48CE-BAD3-B27F979848AC}" srcOrd="2" destOrd="0" presId="urn:microsoft.com/office/officeart/2005/8/layout/cycle6"/>
    <dgm:cxn modelId="{412FD38C-4131-4B31-BF2F-2E4CBD959565}" type="presParOf" srcId="{C98FDF37-69D3-4BF9-8364-2646D4D9DDA1}" destId="{C3AF6D38-8163-4232-AADA-AB2185DA1AA7}" srcOrd="3" destOrd="0" presId="urn:microsoft.com/office/officeart/2005/8/layout/cycle6"/>
    <dgm:cxn modelId="{74AF8DD0-4911-4CCA-8F65-9A20EBD97621}" type="presParOf" srcId="{C98FDF37-69D3-4BF9-8364-2646D4D9DDA1}" destId="{E5F08EA8-CB8B-4E73-987D-1C0CEEE5C0BE}" srcOrd="4" destOrd="0" presId="urn:microsoft.com/office/officeart/2005/8/layout/cycle6"/>
    <dgm:cxn modelId="{30B0A59C-9FA0-4AC7-A575-422C8E365CA7}" type="presParOf" srcId="{C98FDF37-69D3-4BF9-8364-2646D4D9DDA1}" destId="{DD4626D6-E7F4-48D8-B4BF-DB4D76F1BFA6}"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F1939F-B334-4CB9-B0D1-F232D01B88C4}" type="doc">
      <dgm:prSet loTypeId="urn:microsoft.com/office/officeart/2005/8/layout/matrix2" loCatId="matrix" qsTypeId="urn:microsoft.com/office/officeart/2005/8/quickstyle/simple3" qsCatId="simple" csTypeId="urn:microsoft.com/office/officeart/2005/8/colors/colorful5" csCatId="colorful"/>
      <dgm:spPr/>
      <dgm:t>
        <a:bodyPr/>
        <a:lstStyle/>
        <a:p>
          <a:endParaRPr lang="en-US"/>
        </a:p>
      </dgm:t>
    </dgm:pt>
    <dgm:pt modelId="{48164AB2-A492-4CA2-AF76-C80D10221B51}">
      <dgm:prSet/>
      <dgm:spPr/>
      <dgm:t>
        <a:bodyPr/>
        <a:lstStyle/>
        <a:p>
          <a:r>
            <a:rPr lang="en-US"/>
            <a:t>Each crash can only be applied to one CRF</a:t>
          </a:r>
        </a:p>
      </dgm:t>
    </dgm:pt>
    <dgm:pt modelId="{2D184965-926B-4287-95B4-F894BEC46A37}" type="parTrans" cxnId="{9C4367CC-2B06-48DE-AE0C-23770E2C19FA}">
      <dgm:prSet/>
      <dgm:spPr/>
      <dgm:t>
        <a:bodyPr/>
        <a:lstStyle/>
        <a:p>
          <a:endParaRPr lang="en-US"/>
        </a:p>
      </dgm:t>
    </dgm:pt>
    <dgm:pt modelId="{C8FCE6A8-AFE4-4443-A542-DD62CEB5206D}" type="sibTrans" cxnId="{9C4367CC-2B06-48DE-AE0C-23770E2C19FA}">
      <dgm:prSet/>
      <dgm:spPr/>
      <dgm:t>
        <a:bodyPr/>
        <a:lstStyle/>
        <a:p>
          <a:endParaRPr lang="en-US"/>
        </a:p>
      </dgm:t>
    </dgm:pt>
    <dgm:pt modelId="{C027C819-942C-44A4-B538-419751997D8C}">
      <dgm:prSet/>
      <dgm:spPr/>
      <dgm:t>
        <a:bodyPr/>
        <a:lstStyle/>
        <a:p>
          <a:r>
            <a:rPr lang="en-US"/>
            <a:t>Crashes vs Injuries</a:t>
          </a:r>
        </a:p>
      </dgm:t>
    </dgm:pt>
    <dgm:pt modelId="{B5B14DD2-CDAE-4FE0-8855-47BE985827CF}" type="parTrans" cxnId="{0E3CE4A9-D165-4449-BF62-53F713F32223}">
      <dgm:prSet/>
      <dgm:spPr/>
      <dgm:t>
        <a:bodyPr/>
        <a:lstStyle/>
        <a:p>
          <a:endParaRPr lang="en-US"/>
        </a:p>
      </dgm:t>
    </dgm:pt>
    <dgm:pt modelId="{8AB46A27-F823-41FC-A7F4-E4F3C8300EA8}" type="sibTrans" cxnId="{0E3CE4A9-D165-4449-BF62-53F713F32223}">
      <dgm:prSet/>
      <dgm:spPr/>
      <dgm:t>
        <a:bodyPr/>
        <a:lstStyle/>
        <a:p>
          <a:endParaRPr lang="en-US"/>
        </a:p>
      </dgm:t>
    </dgm:pt>
    <dgm:pt modelId="{93C2EB71-EA85-4C6C-B4D7-5C53F56F70C8}">
      <dgm:prSet/>
      <dgm:spPr/>
      <dgm:t>
        <a:bodyPr/>
        <a:lstStyle/>
        <a:p>
          <a:r>
            <a:rPr lang="en-US"/>
            <a:t>3-5 years of data</a:t>
          </a:r>
        </a:p>
      </dgm:t>
    </dgm:pt>
    <dgm:pt modelId="{B15D38D2-0FD9-412A-A14B-401512800F5C}" type="parTrans" cxnId="{E07F473B-995A-48D5-B7BC-C8A93362C139}">
      <dgm:prSet/>
      <dgm:spPr/>
      <dgm:t>
        <a:bodyPr/>
        <a:lstStyle/>
        <a:p>
          <a:endParaRPr lang="en-US"/>
        </a:p>
      </dgm:t>
    </dgm:pt>
    <dgm:pt modelId="{2CC76B20-1989-4BF7-A918-811E7702EFD0}" type="sibTrans" cxnId="{E07F473B-995A-48D5-B7BC-C8A93362C139}">
      <dgm:prSet/>
      <dgm:spPr/>
      <dgm:t>
        <a:bodyPr/>
        <a:lstStyle/>
        <a:p>
          <a:endParaRPr lang="en-US"/>
        </a:p>
      </dgm:t>
    </dgm:pt>
    <dgm:pt modelId="{5F598DEF-7EB2-4362-9395-D482E31BE441}">
      <dgm:prSet/>
      <dgm:spPr/>
      <dgm:t>
        <a:bodyPr/>
        <a:lstStyle/>
        <a:p>
          <a:r>
            <a:rPr lang="en-US"/>
            <a:t>Always download the latest version</a:t>
          </a:r>
        </a:p>
      </dgm:t>
    </dgm:pt>
    <dgm:pt modelId="{F96E53B6-E71F-4E3D-BDAD-801C0708C10E}" type="parTrans" cxnId="{E80311E6-37D9-4863-85AC-8D4B2D6D3E0E}">
      <dgm:prSet/>
      <dgm:spPr/>
      <dgm:t>
        <a:bodyPr/>
        <a:lstStyle/>
        <a:p>
          <a:endParaRPr lang="en-US"/>
        </a:p>
      </dgm:t>
    </dgm:pt>
    <dgm:pt modelId="{36E3415D-EF51-41F7-B393-5ECAA08E2EE0}" type="sibTrans" cxnId="{E80311E6-37D9-4863-85AC-8D4B2D6D3E0E}">
      <dgm:prSet/>
      <dgm:spPr/>
      <dgm:t>
        <a:bodyPr/>
        <a:lstStyle/>
        <a:p>
          <a:endParaRPr lang="en-US"/>
        </a:p>
      </dgm:t>
    </dgm:pt>
    <dgm:pt modelId="{22EEE4A6-A942-4056-8A78-10EFE214A2A4}" type="pres">
      <dgm:prSet presAssocID="{B8F1939F-B334-4CB9-B0D1-F232D01B88C4}" presName="matrix" presStyleCnt="0">
        <dgm:presLayoutVars>
          <dgm:chMax val="1"/>
          <dgm:dir/>
          <dgm:resizeHandles val="exact"/>
        </dgm:presLayoutVars>
      </dgm:prSet>
      <dgm:spPr/>
    </dgm:pt>
    <dgm:pt modelId="{CB4BD62B-5305-4210-B86F-541A76FD587B}" type="pres">
      <dgm:prSet presAssocID="{B8F1939F-B334-4CB9-B0D1-F232D01B88C4}" presName="axisShape" presStyleLbl="bgShp" presStyleIdx="0" presStyleCnt="1"/>
      <dgm:spPr/>
    </dgm:pt>
    <dgm:pt modelId="{7CFB6D23-CC69-46FF-82A4-A1D05A5155C5}" type="pres">
      <dgm:prSet presAssocID="{B8F1939F-B334-4CB9-B0D1-F232D01B88C4}" presName="rect1" presStyleLbl="node1" presStyleIdx="0" presStyleCnt="4">
        <dgm:presLayoutVars>
          <dgm:chMax val="0"/>
          <dgm:chPref val="0"/>
          <dgm:bulletEnabled val="1"/>
        </dgm:presLayoutVars>
      </dgm:prSet>
      <dgm:spPr/>
    </dgm:pt>
    <dgm:pt modelId="{06498A63-260A-4F5E-ABD9-89AF8D34CECB}" type="pres">
      <dgm:prSet presAssocID="{B8F1939F-B334-4CB9-B0D1-F232D01B88C4}" presName="rect2" presStyleLbl="node1" presStyleIdx="1" presStyleCnt="4">
        <dgm:presLayoutVars>
          <dgm:chMax val="0"/>
          <dgm:chPref val="0"/>
          <dgm:bulletEnabled val="1"/>
        </dgm:presLayoutVars>
      </dgm:prSet>
      <dgm:spPr/>
    </dgm:pt>
    <dgm:pt modelId="{3D32A2B4-A882-4B11-80C8-960EA10FB481}" type="pres">
      <dgm:prSet presAssocID="{B8F1939F-B334-4CB9-B0D1-F232D01B88C4}" presName="rect3" presStyleLbl="node1" presStyleIdx="2" presStyleCnt="4">
        <dgm:presLayoutVars>
          <dgm:chMax val="0"/>
          <dgm:chPref val="0"/>
          <dgm:bulletEnabled val="1"/>
        </dgm:presLayoutVars>
      </dgm:prSet>
      <dgm:spPr/>
    </dgm:pt>
    <dgm:pt modelId="{EE8316B1-407B-4E73-9496-E04F69313618}" type="pres">
      <dgm:prSet presAssocID="{B8F1939F-B334-4CB9-B0D1-F232D01B88C4}" presName="rect4" presStyleLbl="node1" presStyleIdx="3" presStyleCnt="4">
        <dgm:presLayoutVars>
          <dgm:chMax val="0"/>
          <dgm:chPref val="0"/>
          <dgm:bulletEnabled val="1"/>
        </dgm:presLayoutVars>
      </dgm:prSet>
      <dgm:spPr/>
    </dgm:pt>
  </dgm:ptLst>
  <dgm:cxnLst>
    <dgm:cxn modelId="{E07F473B-995A-48D5-B7BC-C8A93362C139}" srcId="{B8F1939F-B334-4CB9-B0D1-F232D01B88C4}" destId="{93C2EB71-EA85-4C6C-B4D7-5C53F56F70C8}" srcOrd="2" destOrd="0" parTransId="{B15D38D2-0FD9-412A-A14B-401512800F5C}" sibTransId="{2CC76B20-1989-4BF7-A918-811E7702EFD0}"/>
    <dgm:cxn modelId="{5A0E333C-97E2-4717-99E3-FE2DC357A123}" type="presOf" srcId="{93C2EB71-EA85-4C6C-B4D7-5C53F56F70C8}" destId="{3D32A2B4-A882-4B11-80C8-960EA10FB481}" srcOrd="0" destOrd="0" presId="urn:microsoft.com/office/officeart/2005/8/layout/matrix2"/>
    <dgm:cxn modelId="{42BFA858-12F3-4CD4-8DEB-2E6361A80259}" type="presOf" srcId="{B8F1939F-B334-4CB9-B0D1-F232D01B88C4}" destId="{22EEE4A6-A942-4056-8A78-10EFE214A2A4}" srcOrd="0" destOrd="0" presId="urn:microsoft.com/office/officeart/2005/8/layout/matrix2"/>
    <dgm:cxn modelId="{3A711D8E-1056-4BCE-B3C5-01067D539141}" type="presOf" srcId="{C027C819-942C-44A4-B538-419751997D8C}" destId="{06498A63-260A-4F5E-ABD9-89AF8D34CECB}" srcOrd="0" destOrd="0" presId="urn:microsoft.com/office/officeart/2005/8/layout/matrix2"/>
    <dgm:cxn modelId="{0E3CE4A9-D165-4449-BF62-53F713F32223}" srcId="{B8F1939F-B334-4CB9-B0D1-F232D01B88C4}" destId="{C027C819-942C-44A4-B538-419751997D8C}" srcOrd="1" destOrd="0" parTransId="{B5B14DD2-CDAE-4FE0-8855-47BE985827CF}" sibTransId="{8AB46A27-F823-41FC-A7F4-E4F3C8300EA8}"/>
    <dgm:cxn modelId="{511342BD-529B-47A9-9095-77F70CF4A83B}" type="presOf" srcId="{5F598DEF-7EB2-4362-9395-D482E31BE441}" destId="{EE8316B1-407B-4E73-9496-E04F69313618}" srcOrd="0" destOrd="0" presId="urn:microsoft.com/office/officeart/2005/8/layout/matrix2"/>
    <dgm:cxn modelId="{9C4367CC-2B06-48DE-AE0C-23770E2C19FA}" srcId="{B8F1939F-B334-4CB9-B0D1-F232D01B88C4}" destId="{48164AB2-A492-4CA2-AF76-C80D10221B51}" srcOrd="0" destOrd="0" parTransId="{2D184965-926B-4287-95B4-F894BEC46A37}" sibTransId="{C8FCE6A8-AFE4-4443-A542-DD62CEB5206D}"/>
    <dgm:cxn modelId="{E80311E6-37D9-4863-85AC-8D4B2D6D3E0E}" srcId="{B8F1939F-B334-4CB9-B0D1-F232D01B88C4}" destId="{5F598DEF-7EB2-4362-9395-D482E31BE441}" srcOrd="3" destOrd="0" parTransId="{F96E53B6-E71F-4E3D-BDAD-801C0708C10E}" sibTransId="{36E3415D-EF51-41F7-B393-5ECAA08E2EE0}"/>
    <dgm:cxn modelId="{C83214F5-C341-4A90-B341-CCA7B5729EC8}" type="presOf" srcId="{48164AB2-A492-4CA2-AF76-C80D10221B51}" destId="{7CFB6D23-CC69-46FF-82A4-A1D05A5155C5}" srcOrd="0" destOrd="0" presId="urn:microsoft.com/office/officeart/2005/8/layout/matrix2"/>
    <dgm:cxn modelId="{03F503AA-F3EF-4FFB-B43D-E16D8A90F385}" type="presParOf" srcId="{22EEE4A6-A942-4056-8A78-10EFE214A2A4}" destId="{CB4BD62B-5305-4210-B86F-541A76FD587B}" srcOrd="0" destOrd="0" presId="urn:microsoft.com/office/officeart/2005/8/layout/matrix2"/>
    <dgm:cxn modelId="{1EBC3DE2-EF48-4D7F-9081-105513A9FD3F}" type="presParOf" srcId="{22EEE4A6-A942-4056-8A78-10EFE214A2A4}" destId="{7CFB6D23-CC69-46FF-82A4-A1D05A5155C5}" srcOrd="1" destOrd="0" presId="urn:microsoft.com/office/officeart/2005/8/layout/matrix2"/>
    <dgm:cxn modelId="{833CF67A-5E63-4CBA-8BCA-FA84ED4B464D}" type="presParOf" srcId="{22EEE4A6-A942-4056-8A78-10EFE214A2A4}" destId="{06498A63-260A-4F5E-ABD9-89AF8D34CECB}" srcOrd="2" destOrd="0" presId="urn:microsoft.com/office/officeart/2005/8/layout/matrix2"/>
    <dgm:cxn modelId="{76E105CD-F8B1-430B-97F5-325BC763DFFA}" type="presParOf" srcId="{22EEE4A6-A942-4056-8A78-10EFE214A2A4}" destId="{3D32A2B4-A882-4B11-80C8-960EA10FB481}" srcOrd="3" destOrd="0" presId="urn:microsoft.com/office/officeart/2005/8/layout/matrix2"/>
    <dgm:cxn modelId="{04F6468E-A23B-462D-89C9-37B5F52D4785}" type="presParOf" srcId="{22EEE4A6-A942-4056-8A78-10EFE214A2A4}" destId="{EE8316B1-407B-4E73-9496-E04F6931361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3B187-BF33-442F-8966-83995F049F1B}">
      <dsp:nvSpPr>
        <dsp:cNvPr id="0" name=""/>
        <dsp:cNvSpPr/>
      </dsp:nvSpPr>
      <dsp:spPr>
        <a:xfrm>
          <a:off x="0" y="0"/>
          <a:ext cx="5328682" cy="1671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The Call Letter is expected in early May</a:t>
          </a:r>
        </a:p>
      </dsp:txBody>
      <dsp:txXfrm>
        <a:off x="48961" y="48961"/>
        <a:ext cx="3524854" cy="1573715"/>
      </dsp:txXfrm>
    </dsp:sp>
    <dsp:sp modelId="{E368E1BE-BA9C-47B8-9133-A3BF2E59DA37}">
      <dsp:nvSpPr>
        <dsp:cNvPr id="0" name=""/>
        <dsp:cNvSpPr/>
      </dsp:nvSpPr>
      <dsp:spPr>
        <a:xfrm>
          <a:off x="470177" y="1950243"/>
          <a:ext cx="5328682" cy="1671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3 month window for applications</a:t>
          </a:r>
        </a:p>
      </dsp:txBody>
      <dsp:txXfrm>
        <a:off x="519138" y="1999204"/>
        <a:ext cx="3674018" cy="1573715"/>
      </dsp:txXfrm>
    </dsp:sp>
    <dsp:sp modelId="{674324EE-65A4-4C2F-9799-0BAC74C175A5}">
      <dsp:nvSpPr>
        <dsp:cNvPr id="0" name=""/>
        <dsp:cNvSpPr/>
      </dsp:nvSpPr>
      <dsp:spPr>
        <a:xfrm>
          <a:off x="940355" y="3900487"/>
          <a:ext cx="5328682" cy="1671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Will be split between HRRR and general HSIP</a:t>
          </a:r>
        </a:p>
      </dsp:txBody>
      <dsp:txXfrm>
        <a:off x="989316" y="3949448"/>
        <a:ext cx="3674018" cy="1573715"/>
      </dsp:txXfrm>
    </dsp:sp>
    <dsp:sp modelId="{DAB896C9-8B2F-4DA1-86ED-0E3DEC627AD4}">
      <dsp:nvSpPr>
        <dsp:cNvPr id="0" name=""/>
        <dsp:cNvSpPr/>
      </dsp:nvSpPr>
      <dsp:spPr>
        <a:xfrm>
          <a:off x="4242117" y="1267658"/>
          <a:ext cx="1086564" cy="10865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86594" y="1267658"/>
        <a:ext cx="597610" cy="817639"/>
      </dsp:txXfrm>
    </dsp:sp>
    <dsp:sp modelId="{0D96310C-D623-46C2-AD10-DB72E6FB4B83}">
      <dsp:nvSpPr>
        <dsp:cNvPr id="0" name=""/>
        <dsp:cNvSpPr/>
      </dsp:nvSpPr>
      <dsp:spPr>
        <a:xfrm>
          <a:off x="4712295" y="3206757"/>
          <a:ext cx="1086564" cy="10865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56772" y="3206757"/>
        <a:ext cx="597610" cy="817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A19AF-AC93-4A5E-8CCF-E643F6E0969C}">
      <dsp:nvSpPr>
        <dsp:cNvPr id="0" name=""/>
        <dsp:cNvSpPr/>
      </dsp:nvSpPr>
      <dsp:spPr>
        <a:xfrm>
          <a:off x="0" y="2481"/>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Cover Letter</a:t>
          </a:r>
        </a:p>
      </dsp:txBody>
      <dsp:txXfrm>
        <a:off x="42262" y="44743"/>
        <a:ext cx="6747688" cy="781225"/>
      </dsp:txXfrm>
    </dsp:sp>
    <dsp:sp modelId="{3CF1B6E5-DA48-4553-8001-1E181119EEF0}">
      <dsp:nvSpPr>
        <dsp:cNvPr id="0" name=""/>
        <dsp:cNvSpPr/>
      </dsp:nvSpPr>
      <dsp:spPr>
        <a:xfrm>
          <a:off x="0" y="881294"/>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Location Map</a:t>
          </a:r>
        </a:p>
      </dsp:txBody>
      <dsp:txXfrm>
        <a:off x="42262" y="923556"/>
        <a:ext cx="6747688" cy="781225"/>
      </dsp:txXfrm>
    </dsp:sp>
    <dsp:sp modelId="{C832C781-8FF3-4A17-908B-81C6DF6F9478}">
      <dsp:nvSpPr>
        <dsp:cNvPr id="0" name=""/>
        <dsp:cNvSpPr/>
      </dsp:nvSpPr>
      <dsp:spPr>
        <a:xfrm>
          <a:off x="0" y="1760108"/>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Form 1627</a:t>
          </a:r>
        </a:p>
      </dsp:txBody>
      <dsp:txXfrm>
        <a:off x="42262" y="1802370"/>
        <a:ext cx="6747688" cy="781225"/>
      </dsp:txXfrm>
    </dsp:sp>
    <dsp:sp modelId="{44D4FB27-BEDA-43FB-9D57-077D06EF4CF5}">
      <dsp:nvSpPr>
        <dsp:cNvPr id="0" name=""/>
        <dsp:cNvSpPr/>
      </dsp:nvSpPr>
      <dsp:spPr>
        <a:xfrm>
          <a:off x="0" y="2638921"/>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Cost Estimate</a:t>
          </a:r>
        </a:p>
      </dsp:txBody>
      <dsp:txXfrm>
        <a:off x="42262" y="2681183"/>
        <a:ext cx="6747688" cy="781225"/>
      </dsp:txXfrm>
    </dsp:sp>
    <dsp:sp modelId="{785D3850-E3ED-4E41-A734-53FC076A02C2}">
      <dsp:nvSpPr>
        <dsp:cNvPr id="0" name=""/>
        <dsp:cNvSpPr/>
      </dsp:nvSpPr>
      <dsp:spPr>
        <a:xfrm>
          <a:off x="0" y="3517734"/>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Time of Return (TOR) and/or Highway Safety Manual (HSM) analysis</a:t>
          </a:r>
        </a:p>
      </dsp:txBody>
      <dsp:txXfrm>
        <a:off x="42262" y="3559996"/>
        <a:ext cx="6747688" cy="781225"/>
      </dsp:txXfrm>
    </dsp:sp>
    <dsp:sp modelId="{108BE5F2-12A4-4041-8AE5-236D7519936A}">
      <dsp:nvSpPr>
        <dsp:cNvPr id="0" name=""/>
        <dsp:cNvSpPr/>
      </dsp:nvSpPr>
      <dsp:spPr>
        <a:xfrm>
          <a:off x="0" y="4396548"/>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UD-10s (crash reports)</a:t>
          </a:r>
        </a:p>
      </dsp:txBody>
      <dsp:txXfrm>
        <a:off x="42262" y="4438810"/>
        <a:ext cx="6747688" cy="781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1642F-F725-4D7C-A1B2-407AA2B0FE8F}">
      <dsp:nvSpPr>
        <dsp:cNvPr id="0" name=""/>
        <dsp:cNvSpPr/>
      </dsp:nvSpPr>
      <dsp:spPr>
        <a:xfrm>
          <a:off x="0" y="0"/>
          <a:ext cx="60896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EC966-6BEE-4180-9928-6F4AE950DD62}">
      <dsp:nvSpPr>
        <dsp:cNvPr id="0" name=""/>
        <dsp:cNvSpPr/>
      </dsp:nvSpPr>
      <dsp:spPr>
        <a:xfrm>
          <a:off x="0" y="0"/>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Spot Location</a:t>
          </a:r>
        </a:p>
      </dsp:txBody>
      <dsp:txXfrm>
        <a:off x="0" y="0"/>
        <a:ext cx="6089650" cy="2786062"/>
      </dsp:txXfrm>
    </dsp:sp>
    <dsp:sp modelId="{07BD0334-1873-4791-91D1-20C5402E05C2}">
      <dsp:nvSpPr>
        <dsp:cNvPr id="0" name=""/>
        <dsp:cNvSpPr/>
      </dsp:nvSpPr>
      <dsp:spPr>
        <a:xfrm>
          <a:off x="0" y="2786062"/>
          <a:ext cx="608965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69AE7-5596-41A0-8368-C43DCAD5B577}">
      <dsp:nvSpPr>
        <dsp:cNvPr id="0" name=""/>
        <dsp:cNvSpPr/>
      </dsp:nvSpPr>
      <dsp:spPr>
        <a:xfrm>
          <a:off x="0" y="2786062"/>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Systemic</a:t>
          </a:r>
        </a:p>
      </dsp:txBody>
      <dsp:txXfrm>
        <a:off x="0" y="2786062"/>
        <a:ext cx="6089650" cy="2786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19B98-AB6F-48A8-B496-92F10C0EC944}">
      <dsp:nvSpPr>
        <dsp:cNvPr id="0" name=""/>
        <dsp:cNvSpPr/>
      </dsp:nvSpPr>
      <dsp:spPr>
        <a:xfrm>
          <a:off x="0" y="0"/>
          <a:ext cx="5328682" cy="1671637"/>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New 1 page streamlined application</a:t>
          </a:r>
        </a:p>
      </dsp:txBody>
      <dsp:txXfrm>
        <a:off x="48961" y="48961"/>
        <a:ext cx="3524854" cy="1573715"/>
      </dsp:txXfrm>
    </dsp:sp>
    <dsp:sp modelId="{3A7B59EC-81A3-4CF8-9DC8-C57F1CEC62C4}">
      <dsp:nvSpPr>
        <dsp:cNvPr id="0" name=""/>
        <dsp:cNvSpPr/>
      </dsp:nvSpPr>
      <dsp:spPr>
        <a:xfrm>
          <a:off x="470177" y="1950243"/>
          <a:ext cx="5328682" cy="167163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$1.5M Financial Goal in the general HSIP</a:t>
          </a:r>
        </a:p>
      </dsp:txBody>
      <dsp:txXfrm>
        <a:off x="519138" y="1999204"/>
        <a:ext cx="3674018" cy="1573715"/>
      </dsp:txXfrm>
    </dsp:sp>
    <dsp:sp modelId="{CBDF5450-EDA4-4682-97D9-32FF2021B400}">
      <dsp:nvSpPr>
        <dsp:cNvPr id="0" name=""/>
        <dsp:cNvSpPr/>
      </dsp:nvSpPr>
      <dsp:spPr>
        <a:xfrm>
          <a:off x="940355" y="3900487"/>
          <a:ext cx="5328682" cy="167163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$250,000 max. per project</a:t>
          </a:r>
        </a:p>
      </dsp:txBody>
      <dsp:txXfrm>
        <a:off x="989316" y="3949448"/>
        <a:ext cx="3674018" cy="1573715"/>
      </dsp:txXfrm>
    </dsp:sp>
    <dsp:sp modelId="{8A19336B-1633-405C-B6F0-4D8D06D31EAC}">
      <dsp:nvSpPr>
        <dsp:cNvPr id="0" name=""/>
        <dsp:cNvSpPr/>
      </dsp:nvSpPr>
      <dsp:spPr>
        <a:xfrm>
          <a:off x="4242117" y="1267658"/>
          <a:ext cx="1086564" cy="10865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86594" y="1267658"/>
        <a:ext cx="597610" cy="817639"/>
      </dsp:txXfrm>
    </dsp:sp>
    <dsp:sp modelId="{7EB23910-8794-4AFB-B2FC-17C1E4FAC4C8}">
      <dsp:nvSpPr>
        <dsp:cNvPr id="0" name=""/>
        <dsp:cNvSpPr/>
      </dsp:nvSpPr>
      <dsp:spPr>
        <a:xfrm>
          <a:off x="4712295" y="3206757"/>
          <a:ext cx="1086564" cy="10865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56772" y="3206757"/>
        <a:ext cx="597610" cy="8176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A19AF-AC93-4A5E-8CCF-E643F6E0969C}">
      <dsp:nvSpPr>
        <dsp:cNvPr id="0" name=""/>
        <dsp:cNvSpPr/>
      </dsp:nvSpPr>
      <dsp:spPr>
        <a:xfrm>
          <a:off x="0" y="2481"/>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Cover Letter</a:t>
          </a:r>
        </a:p>
      </dsp:txBody>
      <dsp:txXfrm>
        <a:off x="42262" y="44743"/>
        <a:ext cx="6747688" cy="781225"/>
      </dsp:txXfrm>
    </dsp:sp>
    <dsp:sp modelId="{3CF1B6E5-DA48-4553-8001-1E181119EEF0}">
      <dsp:nvSpPr>
        <dsp:cNvPr id="0" name=""/>
        <dsp:cNvSpPr/>
      </dsp:nvSpPr>
      <dsp:spPr>
        <a:xfrm>
          <a:off x="0" y="881294"/>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Location Map</a:t>
          </a:r>
        </a:p>
      </dsp:txBody>
      <dsp:txXfrm>
        <a:off x="42262" y="923556"/>
        <a:ext cx="6747688" cy="781225"/>
      </dsp:txXfrm>
    </dsp:sp>
    <dsp:sp modelId="{C832C781-8FF3-4A17-908B-81C6DF6F9478}">
      <dsp:nvSpPr>
        <dsp:cNvPr id="0" name=""/>
        <dsp:cNvSpPr/>
      </dsp:nvSpPr>
      <dsp:spPr>
        <a:xfrm>
          <a:off x="0" y="1760108"/>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Form 1627</a:t>
          </a:r>
        </a:p>
      </dsp:txBody>
      <dsp:txXfrm>
        <a:off x="42262" y="1802370"/>
        <a:ext cx="6747688" cy="781225"/>
      </dsp:txXfrm>
    </dsp:sp>
    <dsp:sp modelId="{44D4FB27-BEDA-43FB-9D57-077D06EF4CF5}">
      <dsp:nvSpPr>
        <dsp:cNvPr id="0" name=""/>
        <dsp:cNvSpPr/>
      </dsp:nvSpPr>
      <dsp:spPr>
        <a:xfrm>
          <a:off x="0" y="2638921"/>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Cost Estimate</a:t>
          </a:r>
        </a:p>
      </dsp:txBody>
      <dsp:txXfrm>
        <a:off x="42262" y="2681183"/>
        <a:ext cx="6747688" cy="781225"/>
      </dsp:txXfrm>
    </dsp:sp>
    <dsp:sp modelId="{785D3850-E3ED-4E41-A734-53FC076A02C2}">
      <dsp:nvSpPr>
        <dsp:cNvPr id="0" name=""/>
        <dsp:cNvSpPr/>
      </dsp:nvSpPr>
      <dsp:spPr>
        <a:xfrm>
          <a:off x="0" y="3517734"/>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Time of Return (TOR) and/or Highway Safety Manual (HSM) analysis</a:t>
          </a:r>
        </a:p>
      </dsp:txBody>
      <dsp:txXfrm>
        <a:off x="42262" y="3559996"/>
        <a:ext cx="6747688" cy="781225"/>
      </dsp:txXfrm>
    </dsp:sp>
    <dsp:sp modelId="{108BE5F2-12A4-4041-8AE5-236D7519936A}">
      <dsp:nvSpPr>
        <dsp:cNvPr id="0" name=""/>
        <dsp:cNvSpPr/>
      </dsp:nvSpPr>
      <dsp:spPr>
        <a:xfrm>
          <a:off x="0" y="4396548"/>
          <a:ext cx="6832212" cy="865749"/>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UD-10s (crash reports)</a:t>
          </a:r>
        </a:p>
      </dsp:txBody>
      <dsp:txXfrm>
        <a:off x="42262" y="4438810"/>
        <a:ext cx="6747688" cy="7812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E5798-E507-4741-8BD7-5F65FFC07379}">
      <dsp:nvSpPr>
        <dsp:cNvPr id="0" name=""/>
        <dsp:cNvSpPr/>
      </dsp:nvSpPr>
      <dsp:spPr>
        <a:xfrm>
          <a:off x="-77094" y="1408388"/>
          <a:ext cx="2281240" cy="2395932"/>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Application Cover Letter Sheet</a:t>
          </a:r>
        </a:p>
      </dsp:txBody>
      <dsp:txXfrm>
        <a:off x="34267" y="1519749"/>
        <a:ext cx="2058518" cy="2173210"/>
      </dsp:txXfrm>
    </dsp:sp>
    <dsp:sp modelId="{35E0DE67-9AA5-48CE-BAD3-B27F979848AC}">
      <dsp:nvSpPr>
        <dsp:cNvPr id="0" name=""/>
        <dsp:cNvSpPr/>
      </dsp:nvSpPr>
      <dsp:spPr>
        <a:xfrm>
          <a:off x="1063526" y="541185"/>
          <a:ext cx="4130338" cy="4130338"/>
        </a:xfrm>
        <a:custGeom>
          <a:avLst/>
          <a:gdLst/>
          <a:ahLst/>
          <a:cxnLst/>
          <a:rect l="0" t="0" r="0" b="0"/>
          <a:pathLst>
            <a:path>
              <a:moveTo>
                <a:pt x="402576" y="840134"/>
              </a:moveTo>
              <a:arcTo wR="2065169" hR="2065169" stAng="12983016" swAng="6371438"/>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AF6D38-8163-4232-AADA-AB2185DA1AA7}">
      <dsp:nvSpPr>
        <dsp:cNvPr id="0" name=""/>
        <dsp:cNvSpPr/>
      </dsp:nvSpPr>
      <dsp:spPr>
        <a:xfrm>
          <a:off x="2435892" y="1377990"/>
          <a:ext cx="5515943" cy="2456728"/>
        </a:xfrm>
        <a:prstGeom prst="roundRect">
          <a:avLst/>
        </a:prstGeom>
        <a:gradFill rotWithShape="0">
          <a:gsLst>
            <a:gs pos="0">
              <a:schemeClr val="accent5">
                <a:hueOff val="-1931520"/>
                <a:satOff val="0"/>
                <a:lumOff val="-5098"/>
                <a:alphaOff val="0"/>
                <a:tint val="96000"/>
                <a:lumMod val="104000"/>
              </a:schemeClr>
            </a:gs>
            <a:gs pos="100000">
              <a:schemeClr val="accent5">
                <a:hueOff val="-1931520"/>
                <a:satOff val="0"/>
                <a:lumOff val="-509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1 Page Excel Form</a:t>
          </a:r>
        </a:p>
        <a:p>
          <a:pPr marL="228600" lvl="1" indent="-228600" algn="l" defTabSz="889000">
            <a:lnSpc>
              <a:spcPct val="90000"/>
            </a:lnSpc>
            <a:spcBef>
              <a:spcPct val="0"/>
            </a:spcBef>
            <a:spcAft>
              <a:spcPct val="15000"/>
            </a:spcAft>
            <a:buChar char="•"/>
          </a:pPr>
          <a:r>
            <a:rPr lang="en-US" sz="2000" kern="1200" dirty="0"/>
            <a:t>Pick your project type</a:t>
          </a:r>
        </a:p>
        <a:p>
          <a:pPr marL="228600" lvl="1" indent="-228600" algn="l" defTabSz="889000">
            <a:lnSpc>
              <a:spcPct val="90000"/>
            </a:lnSpc>
            <a:spcBef>
              <a:spcPct val="0"/>
            </a:spcBef>
            <a:spcAft>
              <a:spcPct val="15000"/>
            </a:spcAft>
            <a:buChar char="•"/>
          </a:pPr>
          <a:r>
            <a:rPr lang="en-US" sz="2000" kern="1200" dirty="0"/>
            <a:t>State your project length </a:t>
          </a:r>
        </a:p>
        <a:p>
          <a:pPr marL="228600" lvl="1" indent="-228600" algn="l" defTabSz="889000">
            <a:lnSpc>
              <a:spcPct val="90000"/>
            </a:lnSpc>
            <a:spcBef>
              <a:spcPct val="0"/>
            </a:spcBef>
            <a:spcAft>
              <a:spcPct val="15000"/>
            </a:spcAft>
            <a:buChar char="•"/>
          </a:pPr>
          <a:r>
            <a:rPr lang="en-US" sz="2000" kern="1200" dirty="0"/>
            <a:t>State project location (can include a separate map)</a:t>
          </a:r>
        </a:p>
        <a:p>
          <a:pPr marL="228600" lvl="1" indent="-228600" algn="l" defTabSz="889000">
            <a:lnSpc>
              <a:spcPct val="90000"/>
            </a:lnSpc>
            <a:spcBef>
              <a:spcPct val="0"/>
            </a:spcBef>
            <a:spcAft>
              <a:spcPct val="15000"/>
            </a:spcAft>
            <a:buChar char="•"/>
          </a:pPr>
          <a:r>
            <a:rPr lang="en-US" sz="2000" kern="1200" dirty="0"/>
            <a:t>Enter your project cost</a:t>
          </a:r>
        </a:p>
      </dsp:txBody>
      <dsp:txXfrm>
        <a:off x="2555820" y="1497918"/>
        <a:ext cx="5276087" cy="2216872"/>
      </dsp:txXfrm>
    </dsp:sp>
    <dsp:sp modelId="{DD4626D6-E7F4-48D8-B4BF-DB4D76F1BFA6}">
      <dsp:nvSpPr>
        <dsp:cNvPr id="0" name=""/>
        <dsp:cNvSpPr/>
      </dsp:nvSpPr>
      <dsp:spPr>
        <a:xfrm>
          <a:off x="1063526" y="541185"/>
          <a:ext cx="4130338" cy="4130338"/>
        </a:xfrm>
        <a:custGeom>
          <a:avLst/>
          <a:gdLst/>
          <a:ahLst/>
          <a:cxnLst/>
          <a:rect l="0" t="0" r="0" b="0"/>
          <a:pathLst>
            <a:path>
              <a:moveTo>
                <a:pt x="3705205" y="3320240"/>
              </a:moveTo>
              <a:arcTo wR="2065169" hR="2065169" stAng="2245546" swAng="6371438"/>
            </a:path>
          </a:pathLst>
        </a:custGeom>
        <a:noFill/>
        <a:ln w="9525" cap="rnd" cmpd="sng" algn="ctr">
          <a:solidFill>
            <a:schemeClr val="accent5">
              <a:hueOff val="-1931520"/>
              <a:satOff val="0"/>
              <a:lumOff val="-509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BD62B-5305-4210-B86F-541A76FD587B}">
      <dsp:nvSpPr>
        <dsp:cNvPr id="0" name=""/>
        <dsp:cNvSpPr/>
      </dsp:nvSpPr>
      <dsp:spPr>
        <a:xfrm>
          <a:off x="783716" y="0"/>
          <a:ext cx="5264779" cy="5264779"/>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CFB6D23-CC69-46FF-82A4-A1D05A5155C5}">
      <dsp:nvSpPr>
        <dsp:cNvPr id="0" name=""/>
        <dsp:cNvSpPr/>
      </dsp:nvSpPr>
      <dsp:spPr>
        <a:xfrm>
          <a:off x="1125927" y="342210"/>
          <a:ext cx="2105911" cy="2105911"/>
        </a:xfrm>
        <a:prstGeom prst="round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Each crash can only be applied to one CRF</a:t>
          </a:r>
        </a:p>
      </dsp:txBody>
      <dsp:txXfrm>
        <a:off x="1228729" y="445012"/>
        <a:ext cx="1900307" cy="1900307"/>
      </dsp:txXfrm>
    </dsp:sp>
    <dsp:sp modelId="{06498A63-260A-4F5E-ABD9-89AF8D34CECB}">
      <dsp:nvSpPr>
        <dsp:cNvPr id="0" name=""/>
        <dsp:cNvSpPr/>
      </dsp:nvSpPr>
      <dsp:spPr>
        <a:xfrm>
          <a:off x="3600373" y="342210"/>
          <a:ext cx="2105911" cy="2105911"/>
        </a:xfrm>
        <a:prstGeom prst="roundRect">
          <a:avLst/>
        </a:prstGeom>
        <a:solidFill>
          <a:schemeClr val="accent5">
            <a:hueOff val="-643840"/>
            <a:satOff val="0"/>
            <a:lumOff val="-169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Crashes vs Injuries</a:t>
          </a:r>
        </a:p>
      </dsp:txBody>
      <dsp:txXfrm>
        <a:off x="3703175" y="445012"/>
        <a:ext cx="1900307" cy="1900307"/>
      </dsp:txXfrm>
    </dsp:sp>
    <dsp:sp modelId="{3D32A2B4-A882-4B11-80C8-960EA10FB481}">
      <dsp:nvSpPr>
        <dsp:cNvPr id="0" name=""/>
        <dsp:cNvSpPr/>
      </dsp:nvSpPr>
      <dsp:spPr>
        <a:xfrm>
          <a:off x="1125927" y="2816656"/>
          <a:ext cx="2105911" cy="2105911"/>
        </a:xfrm>
        <a:prstGeom prst="roundRect">
          <a:avLst/>
        </a:prstGeom>
        <a:solidFill>
          <a:schemeClr val="accent5">
            <a:hueOff val="-1287680"/>
            <a:satOff val="0"/>
            <a:lumOff val="-339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3-5 years of data</a:t>
          </a:r>
        </a:p>
      </dsp:txBody>
      <dsp:txXfrm>
        <a:off x="1228729" y="2919458"/>
        <a:ext cx="1900307" cy="1900307"/>
      </dsp:txXfrm>
    </dsp:sp>
    <dsp:sp modelId="{EE8316B1-407B-4E73-9496-E04F69313618}">
      <dsp:nvSpPr>
        <dsp:cNvPr id="0" name=""/>
        <dsp:cNvSpPr/>
      </dsp:nvSpPr>
      <dsp:spPr>
        <a:xfrm>
          <a:off x="3600373" y="2816656"/>
          <a:ext cx="2105911" cy="2105911"/>
        </a:xfrm>
        <a:prstGeom prst="roundRect">
          <a:avLst/>
        </a:prstGeom>
        <a:solidFill>
          <a:schemeClr val="accent5">
            <a:hueOff val="-1931520"/>
            <a:satOff val="0"/>
            <a:lumOff val="-509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Always download the latest version</a:t>
          </a:r>
        </a:p>
      </dsp:txBody>
      <dsp:txXfrm>
        <a:off x="3703175" y="2919458"/>
        <a:ext cx="1900307" cy="190030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A8D8F-F02D-408A-B2A5-9EED73F1A78A}"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00CFA-42CF-4E59-9BD5-801F72A8BFD3}" type="slidenum">
              <a:rPr lang="en-US" smtClean="0"/>
              <a:t>‹#›</a:t>
            </a:fld>
            <a:endParaRPr lang="en-US"/>
          </a:p>
        </p:txBody>
      </p:sp>
    </p:spTree>
    <p:extLst>
      <p:ext uri="{BB962C8B-B14F-4D97-AF65-F5344CB8AC3E}">
        <p14:creationId xmlns:p14="http://schemas.microsoft.com/office/powerpoint/2010/main" val="210942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96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13</a:t>
            </a:fld>
            <a:endParaRPr lang="en-US"/>
          </a:p>
        </p:txBody>
      </p:sp>
    </p:spTree>
    <p:extLst>
      <p:ext uri="{BB962C8B-B14F-4D97-AF65-F5344CB8AC3E}">
        <p14:creationId xmlns:p14="http://schemas.microsoft.com/office/powerpoint/2010/main" val="406877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14</a:t>
            </a:fld>
            <a:endParaRPr lang="en-US"/>
          </a:p>
        </p:txBody>
      </p:sp>
    </p:spTree>
    <p:extLst>
      <p:ext uri="{BB962C8B-B14F-4D97-AF65-F5344CB8AC3E}">
        <p14:creationId xmlns:p14="http://schemas.microsoft.com/office/powerpoint/2010/main" val="119396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15</a:t>
            </a:fld>
            <a:endParaRPr lang="en-US"/>
          </a:p>
        </p:txBody>
      </p:sp>
    </p:spTree>
    <p:extLst>
      <p:ext uri="{BB962C8B-B14F-4D97-AF65-F5344CB8AC3E}">
        <p14:creationId xmlns:p14="http://schemas.microsoft.com/office/powerpoint/2010/main" val="241125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17</a:t>
            </a:fld>
            <a:endParaRPr lang="en-US"/>
          </a:p>
        </p:txBody>
      </p:sp>
    </p:spTree>
    <p:extLst>
      <p:ext uri="{BB962C8B-B14F-4D97-AF65-F5344CB8AC3E}">
        <p14:creationId xmlns:p14="http://schemas.microsoft.com/office/powerpoint/2010/main" val="344938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may be subtracte</a:t>
            </a:r>
            <a:r>
              <a:rPr lang="en-US" baseline="0" dirty="0"/>
              <a:t>d in there is missing information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0CFA-42CF-4E59-9BD5-801F72A8B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44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only be a handful of proven safety countermeasures to choose from.  Each choice will have its own design requirements.</a:t>
            </a:r>
          </a:p>
          <a:p>
            <a:r>
              <a:rPr lang="en-US" dirty="0"/>
              <a:t>*Horizontal Curve Signing</a:t>
            </a:r>
          </a:p>
          <a:p>
            <a:r>
              <a:rPr lang="en-US" dirty="0"/>
              <a:t>*Rumble Strips</a:t>
            </a:r>
          </a:p>
          <a:p>
            <a:r>
              <a:rPr lang="en-US" dirty="0"/>
              <a:t>*</a:t>
            </a:r>
            <a:r>
              <a:rPr lang="en-US" dirty="0" err="1"/>
              <a:t>Edgelines</a:t>
            </a:r>
            <a:endParaRPr lang="en-US" dirty="0"/>
          </a:p>
          <a:p>
            <a:r>
              <a:rPr lang="en-US" dirty="0"/>
              <a:t>*Reflective Post Sheeting on Stop Signs and/or Dual Stop/Stop Ahead signs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0CFA-42CF-4E59-9BD5-801F72A8B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69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Chevrons compared to one single target arrow. Provides a visual cue regarding the sharpness of the curve as their spacing is related to the advisory speed and curve radius.  The criteria for determining the advisory speed changed with the 2011 MMUTCD.  Your agencies should be verifying/updating curve signing with all 3R/4R projects.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64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Tells driver which direction the roadway curves – left or right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247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operating speed to traverse the curve.  Many of these signs are outdated as they were not revised when the 2011 MMUTCD came out.  The older signs typically display a speed 5-10 mph below what the new advisory speed is.  These ‘low’ speed signs are often ignored by the drivers.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56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Reaffirms to driver which direction the roadway curves – left or right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22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a:t>
            </a:r>
            <a:r>
              <a:rPr lang="en-US" baseline="0" dirty="0"/>
              <a:t> the federal safety money (aka HSIP) on the local system</a:t>
            </a:r>
          </a:p>
          <a:p>
            <a:r>
              <a:rPr lang="en-US" baseline="0" dirty="0"/>
              <a:t>-More fatalities occur on the local road network</a:t>
            </a:r>
          </a:p>
          <a:p>
            <a:r>
              <a:rPr lang="en-US" baseline="0" dirty="0"/>
              <a:t>        -60% in 2016</a:t>
            </a:r>
          </a:p>
        </p:txBody>
      </p:sp>
      <p:sp>
        <p:nvSpPr>
          <p:cNvPr id="4" name="Slide Number Placeholder 3"/>
          <p:cNvSpPr>
            <a:spLocks noGrp="1"/>
          </p:cNvSpPr>
          <p:nvPr>
            <p:ph type="sldNum" sz="quarter" idx="10"/>
          </p:nvPr>
        </p:nvSpPr>
        <p:spPr/>
        <p:txBody>
          <a:bodyPr/>
          <a:lstStyle/>
          <a:p>
            <a:fld id="{3DA00CFA-42CF-4E59-9BD5-801F72A8BFD3}" type="slidenum">
              <a:rPr lang="en-US" smtClean="0"/>
              <a:t>2</a:t>
            </a:fld>
            <a:endParaRPr lang="en-US"/>
          </a:p>
        </p:txBody>
      </p:sp>
    </p:spTree>
    <p:extLst>
      <p:ext uri="{BB962C8B-B14F-4D97-AF65-F5344CB8AC3E}">
        <p14:creationId xmlns:p14="http://schemas.microsoft.com/office/powerpoint/2010/main" val="1902812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Chevrons not only reaffirm which direction the road curves but also the sharpness of the curve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38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‘Lollipops’ increase the visibility of the sign assembly.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267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you can submit projects</a:t>
            </a:r>
            <a:r>
              <a:rPr lang="en-US" baseline="0" dirty="0"/>
              <a:t> without any documented crashes…..we will talk about the HSM later in the presentation.</a:t>
            </a:r>
            <a:endParaRPr lang="en-US" dirty="0"/>
          </a:p>
          <a:p>
            <a:endParaRPr lang="en-US" dirty="0"/>
          </a:p>
          <a:p>
            <a:r>
              <a:rPr lang="en-US" dirty="0"/>
              <a:t>*Majority of crashes along</a:t>
            </a:r>
            <a:r>
              <a:rPr lang="en-US" baseline="0" dirty="0"/>
              <a:t> corridor located in curves……….don’t repave entire 1 mile corridor…….focus on the curve locations (delineation, </a:t>
            </a:r>
            <a:r>
              <a:rPr lang="en-US" baseline="0" dirty="0" err="1"/>
              <a:t>superelevation</a:t>
            </a:r>
            <a:r>
              <a:rPr lang="en-US" baseline="0" dirty="0"/>
              <a:t> correction, curve flattening, HFST) </a:t>
            </a:r>
            <a:endParaRPr lang="en-US" dirty="0"/>
          </a:p>
          <a:p>
            <a:r>
              <a:rPr lang="en-US" dirty="0"/>
              <a:t>*Shield an existing culvert……don’t replace/upsize the culvert</a:t>
            </a:r>
          </a:p>
          <a:p>
            <a:r>
              <a:rPr lang="en-US" dirty="0"/>
              <a:t>*Flatten slopes</a:t>
            </a:r>
            <a:r>
              <a:rPr lang="en-US" baseline="0" dirty="0"/>
              <a:t> and remove GR rather than replacing GR</a:t>
            </a:r>
          </a:p>
          <a:p>
            <a:endParaRPr lang="en-US" baseline="0" dirty="0"/>
          </a:p>
          <a:p>
            <a:r>
              <a:rPr lang="en-US" baseline="0" dirty="0"/>
              <a:t>**Not intended for maintenance</a:t>
            </a:r>
            <a:endParaRPr lang="en-US" dirty="0"/>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27</a:t>
            </a:fld>
            <a:endParaRPr lang="en-US"/>
          </a:p>
        </p:txBody>
      </p:sp>
    </p:spTree>
    <p:extLst>
      <p:ext uri="{BB962C8B-B14F-4D97-AF65-F5344CB8AC3E}">
        <p14:creationId xmlns:p14="http://schemas.microsoft.com/office/powerpoint/2010/main" val="3528906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 required, but extremely helpful.  The applications are scored based on your included information….a site visit is not conducted.</a:t>
            </a:r>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28</a:t>
            </a:fld>
            <a:endParaRPr lang="en-US"/>
          </a:p>
        </p:txBody>
      </p:sp>
    </p:spTree>
    <p:extLst>
      <p:ext uri="{BB962C8B-B14F-4D97-AF65-F5344CB8AC3E}">
        <p14:creationId xmlns:p14="http://schemas.microsoft.com/office/powerpoint/2010/main" val="885740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29</a:t>
            </a:fld>
            <a:endParaRPr lang="en-US"/>
          </a:p>
        </p:txBody>
      </p:sp>
    </p:spTree>
    <p:extLst>
      <p:ext uri="{BB962C8B-B14F-4D97-AF65-F5344CB8AC3E}">
        <p14:creationId xmlns:p14="http://schemas.microsoft.com/office/powerpoint/2010/main" val="3526400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CRF are provided in the spreadsheet.</a:t>
            </a:r>
          </a:p>
          <a:p>
            <a:r>
              <a:rPr lang="en-US" dirty="0"/>
              <a:t>*If using</a:t>
            </a:r>
            <a:r>
              <a:rPr lang="en-US" baseline="0" dirty="0"/>
              <a:t> a different CRF, provide a printout from the CMF Clearinghouse……….pre-approval is recommended</a:t>
            </a:r>
          </a:p>
          <a:p>
            <a:endParaRPr lang="en-US" baseline="0" dirty="0"/>
          </a:p>
        </p:txBody>
      </p:sp>
      <p:sp>
        <p:nvSpPr>
          <p:cNvPr id="4" name="Slide Number Placeholder 3"/>
          <p:cNvSpPr>
            <a:spLocks noGrp="1"/>
          </p:cNvSpPr>
          <p:nvPr>
            <p:ph type="sldNum" sz="quarter" idx="10"/>
          </p:nvPr>
        </p:nvSpPr>
        <p:spPr/>
        <p:txBody>
          <a:bodyPr/>
          <a:lstStyle/>
          <a:p>
            <a:fld id="{3DA00CFA-42CF-4E59-9BD5-801F72A8BFD3}" type="slidenum">
              <a:rPr lang="en-US" smtClean="0"/>
              <a:t>30</a:t>
            </a:fld>
            <a:endParaRPr lang="en-US"/>
          </a:p>
        </p:txBody>
      </p:sp>
    </p:spTree>
    <p:extLst>
      <p:ext uri="{BB962C8B-B14F-4D97-AF65-F5344CB8AC3E}">
        <p14:creationId xmlns:p14="http://schemas.microsoft.com/office/powerpoint/2010/main" val="4072033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project:</a:t>
            </a:r>
          </a:p>
          <a:p>
            <a:r>
              <a:rPr lang="en-US" dirty="0"/>
              <a:t>Pick the best CRF for your observed crash.  Don’t just</a:t>
            </a:r>
            <a:r>
              <a:rPr lang="en-US" baseline="0" dirty="0"/>
              <a:t> place everything under one CRF, for example the 15% for paving the shoulder.</a:t>
            </a:r>
            <a:endParaRPr lang="en-US" dirty="0"/>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31</a:t>
            </a:fld>
            <a:endParaRPr lang="en-US"/>
          </a:p>
        </p:txBody>
      </p:sp>
    </p:spTree>
    <p:extLst>
      <p:ext uri="{BB962C8B-B14F-4D97-AF65-F5344CB8AC3E}">
        <p14:creationId xmlns:p14="http://schemas.microsoft.com/office/powerpoint/2010/main" val="278934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 #1:  Vehicle</a:t>
            </a:r>
            <a:r>
              <a:rPr lang="en-US" baseline="0" dirty="0"/>
              <a:t> runs off the road to the right and overturns</a:t>
            </a:r>
          </a:p>
          <a:p>
            <a:r>
              <a:rPr lang="en-US" baseline="0" dirty="0"/>
              <a:t>Crash #2:  Vehicle crosses the centerline, runs off the road to the left, and comes to rest in the ditch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Crash #3:  Vehicle runs off the road to the left and strikes a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Crash #4:  Vehicle #1 is stopped waiting to turn left and is struck from behind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Crash #5:  Car vs Deer</a:t>
            </a:r>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33</a:t>
            </a:fld>
            <a:endParaRPr lang="en-US"/>
          </a:p>
        </p:txBody>
      </p:sp>
    </p:spTree>
    <p:extLst>
      <p:ext uri="{BB962C8B-B14F-4D97-AF65-F5344CB8AC3E}">
        <p14:creationId xmlns:p14="http://schemas.microsoft.com/office/powerpoint/2010/main" val="1959674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place</a:t>
            </a:r>
            <a:r>
              <a:rPr lang="en-US" baseline="0" dirty="0"/>
              <a:t> it in the 15% for paved shoulders if there is a better CRF that is applicable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35</a:t>
            </a:fld>
            <a:endParaRPr lang="en-US"/>
          </a:p>
        </p:txBody>
      </p:sp>
    </p:spTree>
    <p:extLst>
      <p:ext uri="{BB962C8B-B14F-4D97-AF65-F5344CB8AC3E}">
        <p14:creationId xmlns:p14="http://schemas.microsoft.com/office/powerpoint/2010/main" val="2466546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37</a:t>
            </a:fld>
            <a:endParaRPr lang="en-US"/>
          </a:p>
        </p:txBody>
      </p:sp>
    </p:spTree>
    <p:extLst>
      <p:ext uri="{BB962C8B-B14F-4D97-AF65-F5344CB8AC3E}">
        <p14:creationId xmlns:p14="http://schemas.microsoft.com/office/powerpoint/2010/main" val="275059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399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 not include crashes that do not have an applicable CRF based on your project type</a:t>
            </a:r>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39</a:t>
            </a:fld>
            <a:endParaRPr lang="en-US"/>
          </a:p>
        </p:txBody>
      </p:sp>
    </p:spTree>
    <p:extLst>
      <p:ext uri="{BB962C8B-B14F-4D97-AF65-F5344CB8AC3E}">
        <p14:creationId xmlns:p14="http://schemas.microsoft.com/office/powerpoint/2010/main" val="2158987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 not include crashes that do not have an applicable CRF based on your project type</a:t>
            </a:r>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41</a:t>
            </a:fld>
            <a:endParaRPr lang="en-US"/>
          </a:p>
        </p:txBody>
      </p:sp>
    </p:spTree>
    <p:extLst>
      <p:ext uri="{BB962C8B-B14F-4D97-AF65-F5344CB8AC3E}">
        <p14:creationId xmlns:p14="http://schemas.microsoft.com/office/powerpoint/2010/main" val="4008327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actually hit the deer.</a:t>
            </a:r>
          </a:p>
          <a:p>
            <a:r>
              <a:rPr lang="en-US" dirty="0"/>
              <a:t>-If</a:t>
            </a:r>
            <a:r>
              <a:rPr lang="en-US" baseline="0" dirty="0"/>
              <a:t> the UD-10 just states ‘I swerved to avoid a deer’, include the UD-10/crash. Likely not true and just what they told the cop as justification for running off the road.</a:t>
            </a:r>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42</a:t>
            </a:fld>
            <a:endParaRPr lang="en-US"/>
          </a:p>
        </p:txBody>
      </p:sp>
    </p:spTree>
    <p:extLst>
      <p:ext uri="{BB962C8B-B14F-4D97-AF65-F5344CB8AC3E}">
        <p14:creationId xmlns:p14="http://schemas.microsoft.com/office/powerpoint/2010/main" val="4245744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do not have to always use 5 years of data, however you can not skip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-Recommend submitting the remaining UD-10s for unused years as ‘supplemental’….clearly define them as supplemental</a:t>
            </a:r>
            <a:endParaRPr lang="en-US" dirty="0"/>
          </a:p>
          <a:p>
            <a:r>
              <a:rPr lang="en-US" baseline="0" dirty="0"/>
              <a:t>*In our case we had crashes in 2012, 2014 and 2015.  Can’t ‘skip’ 2013………….use 4 years</a:t>
            </a:r>
          </a:p>
        </p:txBody>
      </p:sp>
      <p:sp>
        <p:nvSpPr>
          <p:cNvPr id="4" name="Slide Number Placeholder 3"/>
          <p:cNvSpPr>
            <a:spLocks noGrp="1"/>
          </p:cNvSpPr>
          <p:nvPr>
            <p:ph type="sldNum" sz="quarter" idx="10"/>
          </p:nvPr>
        </p:nvSpPr>
        <p:spPr/>
        <p:txBody>
          <a:bodyPr/>
          <a:lstStyle/>
          <a:p>
            <a:fld id="{3DA00CFA-42CF-4E59-9BD5-801F72A8BFD3}" type="slidenum">
              <a:rPr lang="en-US" smtClean="0"/>
              <a:t>44</a:t>
            </a:fld>
            <a:endParaRPr lang="en-US"/>
          </a:p>
        </p:txBody>
      </p:sp>
    </p:spTree>
    <p:extLst>
      <p:ext uri="{BB962C8B-B14F-4D97-AF65-F5344CB8AC3E}">
        <p14:creationId xmlns:p14="http://schemas.microsoft.com/office/powerpoint/2010/main" val="1794021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do not have to always use 5 years of data, however you can not skip years.</a:t>
            </a:r>
          </a:p>
          <a:p>
            <a:r>
              <a:rPr lang="en-US" baseline="0" dirty="0"/>
              <a:t>*In our case we had crashes in 2012, 2014 and 2015.  Can’t </a:t>
            </a:r>
            <a:r>
              <a:rPr lang="en-US" baseline="0"/>
              <a:t>‘skip’ 2013………….use 4 years</a:t>
            </a:r>
            <a:endParaRPr lang="en-US"/>
          </a:p>
        </p:txBody>
      </p:sp>
      <p:sp>
        <p:nvSpPr>
          <p:cNvPr id="4" name="Slide Number Placeholder 3"/>
          <p:cNvSpPr>
            <a:spLocks noGrp="1"/>
          </p:cNvSpPr>
          <p:nvPr>
            <p:ph type="sldNum" sz="quarter" idx="10"/>
          </p:nvPr>
        </p:nvSpPr>
        <p:spPr/>
        <p:txBody>
          <a:bodyPr/>
          <a:lstStyle/>
          <a:p>
            <a:fld id="{3DA00CFA-42CF-4E59-9BD5-801F72A8BFD3}" type="slidenum">
              <a:rPr lang="en-US" smtClean="0"/>
              <a:t>45</a:t>
            </a:fld>
            <a:endParaRPr lang="en-US"/>
          </a:p>
        </p:txBody>
      </p:sp>
    </p:spTree>
    <p:extLst>
      <p:ext uri="{BB962C8B-B14F-4D97-AF65-F5344CB8AC3E}">
        <p14:creationId xmlns:p14="http://schemas.microsoft.com/office/powerpoint/2010/main" val="4025578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not selected in HRRR rolled into HSIP automatically</a:t>
            </a:r>
          </a:p>
          <a:p>
            <a:r>
              <a:rPr lang="en-US" dirty="0"/>
              <a:t>*K/A must be addressed by proposed fix</a:t>
            </a:r>
          </a:p>
        </p:txBody>
      </p:sp>
      <p:sp>
        <p:nvSpPr>
          <p:cNvPr id="4" name="Slide Number Placeholder 3"/>
          <p:cNvSpPr>
            <a:spLocks noGrp="1"/>
          </p:cNvSpPr>
          <p:nvPr>
            <p:ph type="sldNum" sz="quarter" idx="10"/>
          </p:nvPr>
        </p:nvSpPr>
        <p:spPr/>
        <p:txBody>
          <a:bodyPr/>
          <a:lstStyle/>
          <a:p>
            <a:fld id="{3DA00CFA-42CF-4E59-9BD5-801F72A8BFD3}" type="slidenum">
              <a:rPr lang="en-US" smtClean="0"/>
              <a:t>46</a:t>
            </a:fld>
            <a:endParaRPr lang="en-US"/>
          </a:p>
        </p:txBody>
      </p:sp>
    </p:spTree>
    <p:extLst>
      <p:ext uri="{BB962C8B-B14F-4D97-AF65-F5344CB8AC3E}">
        <p14:creationId xmlns:p14="http://schemas.microsoft.com/office/powerpoint/2010/main" val="3345936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0CFA-42CF-4E59-9BD5-801F72A8BF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488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Fear not…it’s easy(</a:t>
            </a:r>
            <a:r>
              <a:rPr lang="en-US" baseline="0" dirty="0" err="1"/>
              <a:t>ish</a:t>
            </a:r>
            <a:r>
              <a:rPr lang="en-US" baseline="0" dirty="0"/>
              <a:t>)</a:t>
            </a:r>
          </a:p>
        </p:txBody>
      </p:sp>
      <p:sp>
        <p:nvSpPr>
          <p:cNvPr id="4" name="Slide Number Placeholder 3"/>
          <p:cNvSpPr>
            <a:spLocks noGrp="1"/>
          </p:cNvSpPr>
          <p:nvPr>
            <p:ph type="sldNum" sz="quarter" idx="10"/>
          </p:nvPr>
        </p:nvSpPr>
        <p:spPr/>
        <p:txBody>
          <a:bodyPr/>
          <a:lstStyle/>
          <a:p>
            <a:fld id="{3DA00CFA-42CF-4E59-9BD5-801F72A8BFD3}" type="slidenum">
              <a:rPr lang="en-US" smtClean="0"/>
              <a:t>50</a:t>
            </a:fld>
            <a:endParaRPr lang="en-US"/>
          </a:p>
        </p:txBody>
      </p:sp>
    </p:spTree>
    <p:extLst>
      <p:ext uri="{BB962C8B-B14F-4D97-AF65-F5344CB8AC3E}">
        <p14:creationId xmlns:p14="http://schemas.microsoft.com/office/powerpoint/2010/main" val="1936118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*HSM…….predicted, expected</a:t>
            </a:r>
            <a:endParaRPr lang="en-US" dirty="0"/>
          </a:p>
          <a:p>
            <a:r>
              <a:rPr lang="en-US" dirty="0"/>
              <a:t>*TOR….</a:t>
            </a:r>
            <a:r>
              <a:rPr lang="en-US" baseline="0" dirty="0"/>
              <a:t>observed, crash type specific crashes</a:t>
            </a:r>
          </a:p>
        </p:txBody>
      </p:sp>
      <p:sp>
        <p:nvSpPr>
          <p:cNvPr id="4" name="Slide Number Placeholder 3"/>
          <p:cNvSpPr>
            <a:spLocks noGrp="1"/>
          </p:cNvSpPr>
          <p:nvPr>
            <p:ph type="sldNum" sz="quarter" idx="10"/>
          </p:nvPr>
        </p:nvSpPr>
        <p:spPr/>
        <p:txBody>
          <a:bodyPr/>
          <a:lstStyle/>
          <a:p>
            <a:fld id="{3DA00CFA-42CF-4E59-9BD5-801F72A8BFD3}" type="slidenum">
              <a:rPr lang="en-US" smtClean="0"/>
              <a:t>51</a:t>
            </a:fld>
            <a:endParaRPr lang="en-US"/>
          </a:p>
        </p:txBody>
      </p:sp>
    </p:spTree>
    <p:extLst>
      <p:ext uri="{BB962C8B-B14F-4D97-AF65-F5344CB8AC3E}">
        <p14:creationId xmlns:p14="http://schemas.microsoft.com/office/powerpoint/2010/main" val="2282609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a:t>
            </a:r>
            <a:r>
              <a:rPr lang="en-US" baseline="0" dirty="0"/>
              <a:t> to attach either the excel file or a pdf of the tab(s) used to your application.</a:t>
            </a:r>
            <a:endParaRPr lang="en-US" dirty="0"/>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52</a:t>
            </a:fld>
            <a:endParaRPr lang="en-US"/>
          </a:p>
        </p:txBody>
      </p:sp>
    </p:spTree>
    <p:extLst>
      <p:ext uri="{BB962C8B-B14F-4D97-AF65-F5344CB8AC3E}">
        <p14:creationId xmlns:p14="http://schemas.microsoft.com/office/powerpoint/2010/main" val="321408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*Info/Requirements are modified</a:t>
            </a:r>
            <a:r>
              <a:rPr lang="en-US" baseline="0" dirty="0"/>
              <a:t> each year.   Know the HRRR application differences……TOR for ALL projects</a:t>
            </a:r>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7</a:t>
            </a:fld>
            <a:endParaRPr lang="en-US"/>
          </a:p>
        </p:txBody>
      </p:sp>
    </p:spTree>
    <p:extLst>
      <p:ext uri="{BB962C8B-B14F-4D97-AF65-F5344CB8AC3E}">
        <p14:creationId xmlns:p14="http://schemas.microsoft.com/office/powerpoint/2010/main" val="454646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53</a:t>
            </a:fld>
            <a:endParaRPr lang="en-US"/>
          </a:p>
        </p:txBody>
      </p:sp>
    </p:spTree>
    <p:extLst>
      <p:ext uri="{BB962C8B-B14F-4D97-AF65-F5344CB8AC3E}">
        <p14:creationId xmlns:p14="http://schemas.microsoft.com/office/powerpoint/2010/main" val="4178418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CMFs available in the dropdown list</a:t>
            </a:r>
          </a:p>
          <a:p>
            <a:r>
              <a:rPr lang="en-US" baseline="0" dirty="0"/>
              <a:t>-Additional CMF can be entered in the numeric column</a:t>
            </a:r>
          </a:p>
          <a:p>
            <a:r>
              <a:rPr lang="en-US" baseline="0" dirty="0"/>
              <a:t>      **Be sure to explain what this CMF is for and where you obtained the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-Calibration Factor is automatically</a:t>
            </a:r>
            <a:r>
              <a:rPr lang="en-US" baseline="0" dirty="0"/>
              <a:t> shown.  </a:t>
            </a:r>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54</a:t>
            </a:fld>
            <a:endParaRPr lang="en-US"/>
          </a:p>
        </p:txBody>
      </p:sp>
    </p:spTree>
    <p:extLst>
      <p:ext uri="{BB962C8B-B14F-4D97-AF65-F5344CB8AC3E}">
        <p14:creationId xmlns:p14="http://schemas.microsoft.com/office/powerpoint/2010/main" val="473234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a:t>
            </a:r>
            <a:r>
              <a:rPr lang="en-US" baseline="0" dirty="0"/>
              <a:t> to attach either the excel file or a pdf of the tab(s) used to your application.</a:t>
            </a:r>
            <a:endParaRPr lang="en-US" dirty="0"/>
          </a:p>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55</a:t>
            </a:fld>
            <a:endParaRPr lang="en-US"/>
          </a:p>
        </p:txBody>
      </p:sp>
    </p:spTree>
    <p:extLst>
      <p:ext uri="{BB962C8B-B14F-4D97-AF65-F5344CB8AC3E}">
        <p14:creationId xmlns:p14="http://schemas.microsoft.com/office/powerpoint/2010/main" val="887131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full years of</a:t>
            </a:r>
            <a:r>
              <a:rPr lang="en-US" baseline="0" dirty="0"/>
              <a:t> observed crashes </a:t>
            </a:r>
            <a:r>
              <a:rPr lang="en-US" dirty="0"/>
              <a:t>(Jan-Dec) can be used; partial years not compatible with</a:t>
            </a:r>
            <a:r>
              <a:rPr lang="en-US" baseline="0" dirty="0"/>
              <a:t> the calibration factors.</a:t>
            </a:r>
            <a:endParaRPr lang="en-US" dirty="0"/>
          </a:p>
          <a:p>
            <a:r>
              <a:rPr lang="en-US" dirty="0"/>
              <a:t>-If you do not have</a:t>
            </a:r>
            <a:r>
              <a:rPr lang="en-US" baseline="0" dirty="0"/>
              <a:t> any observed crashes, that’s OK.  That’s where the 2</a:t>
            </a:r>
            <a:r>
              <a:rPr lang="en-US" baseline="30000" dirty="0"/>
              <a:t>nd</a:t>
            </a:r>
            <a:r>
              <a:rPr lang="en-US" baseline="0" dirty="0"/>
              <a:t> part of this comes into play.</a:t>
            </a:r>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56</a:t>
            </a:fld>
            <a:endParaRPr lang="en-US"/>
          </a:p>
        </p:txBody>
      </p:sp>
    </p:spTree>
    <p:extLst>
      <p:ext uri="{BB962C8B-B14F-4D97-AF65-F5344CB8AC3E}">
        <p14:creationId xmlns:p14="http://schemas.microsoft.com/office/powerpoint/2010/main" val="498433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 costs were established in the HSM using 2001 dollars along with a process of updating</a:t>
            </a:r>
            <a:r>
              <a:rPr lang="en-US" baseline="0" dirty="0"/>
              <a:t> those costs to current dollars.</a:t>
            </a:r>
          </a:p>
          <a:p>
            <a:r>
              <a:rPr lang="en-US" baseline="0" dirty="0"/>
              <a:t>-Adjusted to current year values using the Consumers Price Index (CPI) and the Employment Cost Index (ECI)</a:t>
            </a:r>
          </a:p>
          <a:p>
            <a:r>
              <a:rPr lang="en-US" baseline="0" dirty="0"/>
              <a:t>**Get credit for the better of the 2 TORs when scoring.</a:t>
            </a:r>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57</a:t>
            </a:fld>
            <a:endParaRPr lang="en-US"/>
          </a:p>
        </p:txBody>
      </p:sp>
    </p:spTree>
    <p:extLst>
      <p:ext uri="{BB962C8B-B14F-4D97-AF65-F5344CB8AC3E}">
        <p14:creationId xmlns:p14="http://schemas.microsoft.com/office/powerpoint/2010/main" val="8748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58</a:t>
            </a:fld>
            <a:endParaRPr lang="en-US"/>
          </a:p>
        </p:txBody>
      </p:sp>
    </p:spTree>
    <p:extLst>
      <p:ext uri="{BB962C8B-B14F-4D97-AF65-F5344CB8AC3E}">
        <p14:creationId xmlns:p14="http://schemas.microsoft.com/office/powerpoint/2010/main" val="2251146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-Began in 2004</a:t>
            </a:r>
          </a:p>
          <a:p>
            <a:r>
              <a:rPr lang="en-US" dirty="0"/>
              <a:t>-available to counties,</a:t>
            </a:r>
            <a:r>
              <a:rPr lang="en-US" baseline="0" dirty="0"/>
              <a:t> cities, villages, tribes (&gt;400 cities/villages)</a:t>
            </a:r>
          </a:p>
          <a:p>
            <a:r>
              <a:rPr lang="en-US" baseline="0" dirty="0"/>
              <a:t>-Recognized as a national best practice by FHWA</a:t>
            </a:r>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59</a:t>
            </a:fld>
            <a:endParaRPr lang="en-US"/>
          </a:p>
        </p:txBody>
      </p:sp>
    </p:spTree>
    <p:extLst>
      <p:ext uri="{BB962C8B-B14F-4D97-AF65-F5344CB8AC3E}">
        <p14:creationId xmlns:p14="http://schemas.microsoft.com/office/powerpoint/2010/main" val="2998773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new pavement!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148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C023E-E456-4F52-89A9-A26A9D4C8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50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may be subtracte</a:t>
            </a:r>
            <a:r>
              <a:rPr lang="en-US" baseline="0" dirty="0"/>
              <a:t>d in there is missing information</a:t>
            </a:r>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8</a:t>
            </a:fld>
            <a:endParaRPr lang="en-US"/>
          </a:p>
        </p:txBody>
      </p:sp>
    </p:spTree>
    <p:extLst>
      <p:ext uri="{BB962C8B-B14F-4D97-AF65-F5344CB8AC3E}">
        <p14:creationId xmlns:p14="http://schemas.microsoft.com/office/powerpoint/2010/main" val="228377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67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57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Plans include county specific data, lists of the top priority locations. Some contain heatmaps.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624A1-F757-4081-863C-303610A99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28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0CFA-42CF-4E59-9BD5-801F72A8BFD3}" type="slidenum">
              <a:rPr lang="en-US" smtClean="0"/>
              <a:t>12</a:t>
            </a:fld>
            <a:endParaRPr lang="en-US"/>
          </a:p>
        </p:txBody>
      </p:sp>
    </p:spTree>
    <p:extLst>
      <p:ext uri="{BB962C8B-B14F-4D97-AF65-F5344CB8AC3E}">
        <p14:creationId xmlns:p14="http://schemas.microsoft.com/office/powerpoint/2010/main" val="255371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4/30/2018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02111984F56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595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55932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9540C-6054-412D-AF95-D93AABB4D85E}"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33911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6139255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324395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19347336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FEA67D18-17AB-45DA-BD3B-3C6E3518A400}"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29069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61891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31966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998520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1378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8819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35696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596339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9736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429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10700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34090969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8212450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20432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694167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F29540C-6054-412D-AF95-D93AABB4D85E}"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14891086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F29540C-6054-412D-AF95-D93AABB4D85E}"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99677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27910052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44717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4045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1273291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399770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115980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FFEFCC-3BD7-4DA7-9C8D-033352B244A6}"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33555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FFEFCC-3BD7-4DA7-9C8D-033352B244A6}"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2750556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FEFCC-3BD7-4DA7-9C8D-033352B244A6}"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403427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335081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104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3838541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1161304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A419FA-046C-4C3C-8094-07B3E9C8A62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6007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765043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419FA-046C-4C3C-8094-07B3E9C8A62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1383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3615638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1513833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88786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1A419FA-046C-4C3C-8094-07B3E9C8A623}" type="slidenum">
              <a:rPr lang="en-US" smtClean="0"/>
              <a:t>‹#›</a:t>
            </a:fld>
            <a:endParaRPr lang="en-US"/>
          </a:p>
        </p:txBody>
      </p:sp>
    </p:spTree>
    <p:extLst>
      <p:ext uri="{BB962C8B-B14F-4D97-AF65-F5344CB8AC3E}">
        <p14:creationId xmlns:p14="http://schemas.microsoft.com/office/powerpoint/2010/main" val="2340144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13223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481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1A419FA-046C-4C3C-8094-07B3E9C8A623}" type="slidenum">
              <a:rPr lang="en-US" smtClean="0"/>
              <a:t>‹#›</a:t>
            </a:fld>
            <a:endParaRPr lang="en-US"/>
          </a:p>
        </p:txBody>
      </p:sp>
    </p:spTree>
    <p:extLst>
      <p:ext uri="{BB962C8B-B14F-4D97-AF65-F5344CB8AC3E}">
        <p14:creationId xmlns:p14="http://schemas.microsoft.com/office/powerpoint/2010/main" val="3251964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1267446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FFEFCC-3BD7-4DA7-9C8D-033352B244A6}"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72212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FFEFCC-3BD7-4DA7-9C8D-033352B244A6}"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1840106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FEFCC-3BD7-4DA7-9C8D-033352B244A6}"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2670962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2486364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1244440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431075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2505994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AAD347D-5ACD-4C99-B74B-A9C85AD731AF}" type="datetimeFigureOut">
              <a:rPr lang="en-US" smtClean="0"/>
              <a:t>4/30/2018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02111984F56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47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249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63670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840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02900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9695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28893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61806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9888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9616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43390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303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4273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1A419FA-046C-4C3C-8094-07B3E9C8A623}"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090697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2441624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1A419FA-046C-4C3C-8094-07B3E9C8A623}"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268673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4019495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FFEFCC-3BD7-4DA7-9C8D-033352B244A6}"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791144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FFEFCC-3BD7-4DA7-9C8D-033352B244A6}"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1053936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FEFCC-3BD7-4DA7-9C8D-033352B244A6}"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6572966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1A419FA-046C-4C3C-8094-07B3E9C8A62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66134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6FFEFCC-3BD7-4DA7-9C8D-033352B244A6}" type="datetimeFigureOut">
              <a:rPr lang="en-US" smtClean="0"/>
              <a:t>4/30/2018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1A419FA-046C-4C3C-8094-07B3E9C8A62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1269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351468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846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FEFCC-3BD7-4DA7-9C8D-033352B244A6}"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19FA-046C-4C3C-8094-07B3E9C8A623}" type="slidenum">
              <a:rPr lang="en-US" smtClean="0"/>
              <a:t>‹#›</a:t>
            </a:fld>
            <a:endParaRPr lang="en-US"/>
          </a:p>
        </p:txBody>
      </p:sp>
    </p:spTree>
    <p:extLst>
      <p:ext uri="{BB962C8B-B14F-4D97-AF65-F5344CB8AC3E}">
        <p14:creationId xmlns:p14="http://schemas.microsoft.com/office/powerpoint/2010/main" val="896435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57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054780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432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0185161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9540C-6054-412D-AF95-D93AABB4D85E}"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538829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9540C-6054-412D-AF95-D93AABB4D85E}"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3911473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29540C-6054-412D-AF95-D93AABB4D85E}" type="datetimeFigureOut">
              <a:rPr lang="en-US" smtClean="0"/>
              <a:t>4/30/2018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5205053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A67D18-17AB-45DA-BD3B-3C6E3518A400}" type="slidenum">
              <a:rPr lang="en-US" smtClean="0"/>
              <a:t>‹#›</a:t>
            </a:fld>
            <a:endParaRPr lang="en-US"/>
          </a:p>
        </p:txBody>
      </p:sp>
    </p:spTree>
    <p:extLst>
      <p:ext uri="{BB962C8B-B14F-4D97-AF65-F5344CB8AC3E}">
        <p14:creationId xmlns:p14="http://schemas.microsoft.com/office/powerpoint/2010/main" val="5271017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48293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4789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39981210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3093084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E2D3-140B-448A-83BD-D7225343CD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00E4EC-ABC3-4EF5-A03A-A233A385F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21787F-4B30-4D33-8EDD-757718FB6F20}"/>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a:extLst>
              <a:ext uri="{FF2B5EF4-FFF2-40B4-BE49-F238E27FC236}">
                <a16:creationId xmlns:a16="http://schemas.microsoft.com/office/drawing/2014/main" id="{B0CAC7B4-FD17-40E5-875C-9AB315628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9B71D-C2BF-40C4-882B-AE643BEFB3E5}"/>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5489133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BB03-F0C9-4C7D-878D-D9816AF49C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E61154-E53E-4CE1-930D-D90E525230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583AE-D743-434A-B9B1-9333B34EA95A}"/>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a:extLst>
              <a:ext uri="{FF2B5EF4-FFF2-40B4-BE49-F238E27FC236}">
                <a16:creationId xmlns:a16="http://schemas.microsoft.com/office/drawing/2014/main" id="{A3B8353B-4B7A-4373-ABDB-243051CFD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3E820-94F2-49E7-8ACE-E00F209B50F4}"/>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1803533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1839-344A-451D-8CDE-27CBA9B10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BD72DA-D3B8-4673-9C7F-3FE99C9C6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ED7184-0708-45E6-BAD6-3A18DBECE204}"/>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a:extLst>
              <a:ext uri="{FF2B5EF4-FFF2-40B4-BE49-F238E27FC236}">
                <a16:creationId xmlns:a16="http://schemas.microsoft.com/office/drawing/2014/main" id="{6392AF99-5928-44AB-AC34-0C45819DE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183CA-A0B9-4940-81C8-34EBBF4C2EE4}"/>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16081396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C13B-228F-43D3-9203-1857CF45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F9385-208D-4D70-8FFE-325230A76E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394FEA-6F3C-4217-AABB-93D4E5A67B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7DEB3D-DF04-455E-9A3D-F3CEFB08B91C}"/>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a:extLst>
              <a:ext uri="{FF2B5EF4-FFF2-40B4-BE49-F238E27FC236}">
                <a16:creationId xmlns:a16="http://schemas.microsoft.com/office/drawing/2014/main" id="{4F8FD761-C233-4181-A0C8-67215E319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80096-6674-4FBD-9A6C-2E7A7E38E00E}"/>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5691210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C0FD-7B91-4635-B45E-6B16CF2038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558D7-7E30-46D2-BA88-29CBC860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76C259-F043-42A1-A180-A56937335F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511C3-3238-4BFF-AF29-C53AD609A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37F7EF-F437-4AA6-B8AD-DC07F69107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5DE7A7-CF36-4321-87E5-8BAC3426D844}"/>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8" name="Footer Placeholder 7">
            <a:extLst>
              <a:ext uri="{FF2B5EF4-FFF2-40B4-BE49-F238E27FC236}">
                <a16:creationId xmlns:a16="http://schemas.microsoft.com/office/drawing/2014/main" id="{16EF4322-EA8F-4573-BD71-3038BDD57F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948020-E473-4C8F-A59D-9D6F0017DF99}"/>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3888378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0B32-14ED-44AF-A41E-7A6250A533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75756-8220-4BB4-B260-2670D736A250}"/>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4" name="Footer Placeholder 3">
            <a:extLst>
              <a:ext uri="{FF2B5EF4-FFF2-40B4-BE49-F238E27FC236}">
                <a16:creationId xmlns:a16="http://schemas.microsoft.com/office/drawing/2014/main" id="{45BE78B0-5F17-41A5-8FC5-336A3D9AAC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A15ACE-CE13-4D76-A380-17800CFDF577}"/>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3387227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4E45E-4C8C-476F-883D-4E20ED6EEE45}"/>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3" name="Footer Placeholder 2">
            <a:extLst>
              <a:ext uri="{FF2B5EF4-FFF2-40B4-BE49-F238E27FC236}">
                <a16:creationId xmlns:a16="http://schemas.microsoft.com/office/drawing/2014/main" id="{1944B78C-F78B-4154-A51B-112414E9A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252080-70E7-4E09-97CF-08FB068B0702}"/>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636978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CFBA-9CDA-4DBE-BBAA-0E8943C45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EF477-06C2-4532-94BF-245A597CE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66C75-374D-446C-B75E-DC12BED66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6700CA-C3DC-40C0-9D07-5D2327A53B9F}"/>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a:extLst>
              <a:ext uri="{FF2B5EF4-FFF2-40B4-BE49-F238E27FC236}">
                <a16:creationId xmlns:a16="http://schemas.microsoft.com/office/drawing/2014/main" id="{F8A250F6-E977-45FA-96B8-09BF492EC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61084-EE33-46E6-9C3F-64759F86FC6B}"/>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211395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8167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BAF7-CC49-4202-8C30-E65A90E41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FEAFDA-C0AA-417C-922C-3896248BC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5B5999-A9EB-4EC6-B28F-62D2F6230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93D229-B9E9-4EA4-B359-BE32F9C04965}"/>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a:extLst>
              <a:ext uri="{FF2B5EF4-FFF2-40B4-BE49-F238E27FC236}">
                <a16:creationId xmlns:a16="http://schemas.microsoft.com/office/drawing/2014/main" id="{433E5E5F-468C-42A1-982A-17FF311DEC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512DB-DCC2-46C1-B895-B3B2555842F7}"/>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3000908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8ECC-DF1C-4C93-BAEF-292A273F3A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00FDE-3AE3-46CF-AB27-9BED961182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74755-7B59-4DB2-95FD-20369ED407BF}"/>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a:extLst>
              <a:ext uri="{FF2B5EF4-FFF2-40B4-BE49-F238E27FC236}">
                <a16:creationId xmlns:a16="http://schemas.microsoft.com/office/drawing/2014/main" id="{025CCDE1-B6F7-4619-8ECD-93F9588B5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7F95-D0DF-4496-96C5-96440A567FAB}"/>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4432514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67386-E13C-4B78-B83A-06CB45CF43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7B4338-FE31-49A4-B22F-587F135AE7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89156-9C2A-4AA6-9BCC-061455DC1B4C}"/>
              </a:ext>
            </a:extLst>
          </p:cNvPr>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a:extLst>
              <a:ext uri="{FF2B5EF4-FFF2-40B4-BE49-F238E27FC236}">
                <a16:creationId xmlns:a16="http://schemas.microsoft.com/office/drawing/2014/main" id="{BE493247-3085-482E-B3FE-EB641C208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FE77-6589-4023-8503-3054E8E56D02}"/>
              </a:ext>
            </a:extLst>
          </p:cNvPr>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19354133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734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1306212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5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8739741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9540C-6054-412D-AF95-D93AABB4D85E}"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569717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9540C-6054-412D-AF95-D93AABB4D85E}"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39787416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29540C-6054-412D-AF95-D93AABB4D85E}" type="datetimeFigureOut">
              <a:rPr lang="en-US" smtClean="0"/>
              <a:t>4/30/2018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49468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509A250-FF31-4206-8172-F9D3106AACB1}" type="datetimeFigureOut">
              <a:rPr lang="en-US" smtClean="0"/>
              <a:t>4/30/2018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54510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A67D18-17AB-45DA-BD3B-3C6E3518A400}" type="slidenum">
              <a:rPr lang="en-US" smtClean="0"/>
              <a:t>‹#›</a:t>
            </a:fld>
            <a:endParaRPr lang="en-US"/>
          </a:p>
        </p:txBody>
      </p:sp>
    </p:spTree>
    <p:extLst>
      <p:ext uri="{BB962C8B-B14F-4D97-AF65-F5344CB8AC3E}">
        <p14:creationId xmlns:p14="http://schemas.microsoft.com/office/powerpoint/2010/main" val="10509064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A67D18-17AB-45DA-BD3B-3C6E3518A400}" type="slidenum">
              <a:rPr lang="en-US" smtClean="0"/>
              <a:t>‹#›</a:t>
            </a:fld>
            <a:endParaRPr lang="en-US"/>
          </a:p>
        </p:txBody>
      </p:sp>
    </p:spTree>
    <p:extLst>
      <p:ext uri="{BB962C8B-B14F-4D97-AF65-F5344CB8AC3E}">
        <p14:creationId xmlns:p14="http://schemas.microsoft.com/office/powerpoint/2010/main" val="40754858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12067418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1530473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FEA67D18-17AB-45DA-BD3B-3C6E3518A400}"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09343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9249382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FF29540C-6054-412D-AF95-D93AABB4D85E}" type="datetimeFigureOut">
              <a:rPr lang="en-US" smtClean="0"/>
              <a:t>4/30/2018</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FEA67D18-17AB-45DA-BD3B-3C6E3518A400}"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318001"/>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9540C-6054-412D-AF95-D93AABB4D85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14804107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9540C-6054-412D-AF95-D93AABB4D85E}"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1880250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9540C-6054-412D-AF95-D93AABB4D85E}"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67D18-17AB-45DA-BD3B-3C6E3518A400}" type="slidenum">
              <a:rPr lang="en-US" smtClean="0"/>
              <a:t>‹#›</a:t>
            </a:fld>
            <a:endParaRPr lang="en-US"/>
          </a:p>
        </p:txBody>
      </p:sp>
    </p:spTree>
    <p:extLst>
      <p:ext uri="{BB962C8B-B14F-4D97-AF65-F5344CB8AC3E}">
        <p14:creationId xmlns:p14="http://schemas.microsoft.com/office/powerpoint/2010/main" val="342621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F29540C-6054-412D-AF95-D93AABB4D85E}" type="datetimeFigureOut">
              <a:rPr lang="en-US" smtClean="0"/>
              <a:t>4/30/2018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EA67D18-17AB-45DA-BD3B-3C6E3518A40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09439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F29540C-6054-412D-AF95-D93AABB4D85E}" type="datetimeFigureOut">
              <a:rPr lang="en-US" smtClean="0"/>
              <a:t>4/30/2018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EA67D18-17AB-45DA-BD3B-3C6E3518A400}" type="slidenum">
              <a:rPr lang="en-US" smtClean="0"/>
              <a:t>‹#›</a:t>
            </a:fld>
            <a:endParaRPr lang="en-US"/>
          </a:p>
        </p:txBody>
      </p:sp>
    </p:spTree>
    <p:extLst>
      <p:ext uri="{BB962C8B-B14F-4D97-AF65-F5344CB8AC3E}">
        <p14:creationId xmlns:p14="http://schemas.microsoft.com/office/powerpoint/2010/main" val="432981841"/>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6FFEFCC-3BD7-4DA7-9C8D-033352B244A6}" type="datetimeFigureOut">
              <a:rPr lang="en-US" smtClean="0"/>
              <a:t>4/30/2018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A419FA-046C-4C3C-8094-07B3E9C8A623}" type="slidenum">
              <a:rPr lang="en-US" smtClean="0"/>
              <a:t>‹#›</a:t>
            </a:fld>
            <a:endParaRPr lang="en-US"/>
          </a:p>
        </p:txBody>
      </p:sp>
    </p:spTree>
    <p:extLst>
      <p:ext uri="{BB962C8B-B14F-4D97-AF65-F5344CB8AC3E}">
        <p14:creationId xmlns:p14="http://schemas.microsoft.com/office/powerpoint/2010/main" val="183146632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6FFEFCC-3BD7-4DA7-9C8D-033352B244A6}" type="datetimeFigureOut">
              <a:rPr lang="en-US" smtClean="0"/>
              <a:t>4/30/2018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1A419FA-046C-4C3C-8094-07B3E9C8A623}" type="slidenum">
              <a:rPr lang="en-US" smtClean="0"/>
              <a:t>‹#›</a:t>
            </a:fld>
            <a:endParaRPr lang="en-US"/>
          </a:p>
        </p:txBody>
      </p:sp>
    </p:spTree>
    <p:extLst>
      <p:ext uri="{BB962C8B-B14F-4D97-AF65-F5344CB8AC3E}">
        <p14:creationId xmlns:p14="http://schemas.microsoft.com/office/powerpoint/2010/main" val="158494527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F29540C-6054-412D-AF95-D93AABB4D85E}" type="datetimeFigureOut">
              <a:rPr lang="en-US" smtClean="0"/>
              <a:t>4/30/2018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EA67D18-17AB-45DA-BD3B-3C6E3518A400}" type="slidenum">
              <a:rPr lang="en-US" smtClean="0"/>
              <a:t>‹#›</a:t>
            </a:fld>
            <a:endParaRPr lang="en-US"/>
          </a:p>
        </p:txBody>
      </p:sp>
    </p:spTree>
    <p:extLst>
      <p:ext uri="{BB962C8B-B14F-4D97-AF65-F5344CB8AC3E}">
        <p14:creationId xmlns:p14="http://schemas.microsoft.com/office/powerpoint/2010/main" val="213909039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6FFEFCC-3BD7-4DA7-9C8D-033352B244A6}" type="datetimeFigureOut">
              <a:rPr lang="en-US" smtClean="0"/>
              <a:t>4/30/2018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1A419FA-046C-4C3C-8094-07B3E9C8A623}"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2934611"/>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6FFEFCC-3BD7-4DA7-9C8D-033352B244A6}" type="datetimeFigureOut">
              <a:rPr lang="en-US" smtClean="0"/>
              <a:t>4/30/2018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9FA-046C-4C3C-8094-07B3E9C8A62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80890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1D0E6F-E3D7-4CAD-9AE0-2167A4E14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A57E5D-E95A-4029-82BE-01C4D8CE1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79EE3-9356-4C81-B1C6-703DC47A4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9540C-6054-412D-AF95-D93AABB4D85E}" type="datetimeFigureOut">
              <a:rPr lang="en-US" smtClean="0"/>
              <a:t>4/30/2018</a:t>
            </a:fld>
            <a:endParaRPr lang="en-US"/>
          </a:p>
        </p:txBody>
      </p:sp>
      <p:sp>
        <p:nvSpPr>
          <p:cNvPr id="5" name="Footer Placeholder 4">
            <a:extLst>
              <a:ext uri="{FF2B5EF4-FFF2-40B4-BE49-F238E27FC236}">
                <a16:creationId xmlns:a16="http://schemas.microsoft.com/office/drawing/2014/main" id="{3502A9D2-3CDE-43E3-9B3B-1A86E0B8C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7A09A5-2095-4C48-9498-EAFC81C90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67D18-17AB-45DA-BD3B-3C6E3518A400}" type="slidenum">
              <a:rPr lang="en-US" smtClean="0"/>
              <a:t>‹#›</a:t>
            </a:fld>
            <a:endParaRPr lang="en-US"/>
          </a:p>
        </p:txBody>
      </p:sp>
    </p:spTree>
    <p:extLst>
      <p:ext uri="{BB962C8B-B14F-4D97-AF65-F5344CB8AC3E}">
        <p14:creationId xmlns:p14="http://schemas.microsoft.com/office/powerpoint/2010/main" val="112154188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6FFEFCC-3BD7-4DA7-9C8D-033352B244A6}" type="datetimeFigureOut">
              <a:rPr lang="en-US" smtClean="0"/>
              <a:t>4/30/2018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9FA-046C-4C3C-8094-07B3E9C8A62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174583"/>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D6FFEFCC-3BD7-4DA7-9C8D-033352B244A6}" type="datetimeFigureOut">
              <a:rPr lang="en-US" smtClean="0"/>
              <a:t>4/30/2018</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1A419FA-046C-4C3C-8094-07B3E9C8A623}"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73794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jp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65.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 Id="rId1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65.xml"/><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87.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87.xml"/><Relationship Id="rId5" Type="http://schemas.openxmlformats.org/officeDocument/2006/relationships/image" Target="../media/image34.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87.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7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4.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3.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3.xml"/><Relationship Id="rId6" Type="http://schemas.openxmlformats.org/officeDocument/2006/relationships/image" Target="../media/image40.png"/><Relationship Id="rId5" Type="http://schemas.openxmlformats.org/officeDocument/2006/relationships/image" Target="../media/image41.jp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3.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3.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2.xml"/><Relationship Id="rId6" Type="http://schemas.openxmlformats.org/officeDocument/2006/relationships/hyperlink" Target="https://creativecommons.org/licenses/by-sa/3.0/" TargetMode="External"/><Relationship Id="rId5" Type="http://schemas.openxmlformats.org/officeDocument/2006/relationships/hyperlink" Target="http://www.hnwb.nl/focus-of-niet/" TargetMode="External"/><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9.jpg"/></Relationships>
</file>

<file path=ppt/slides/_rels/slide3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50.gif"/><Relationship Id="rId4" Type="http://schemas.openxmlformats.org/officeDocument/2006/relationships/image" Target="../media/image49.jpg"/></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50.gif"/><Relationship Id="rId4" Type="http://schemas.openxmlformats.org/officeDocument/2006/relationships/image" Target="../media/image4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50.gif"/><Relationship Id="rId4" Type="http://schemas.openxmlformats.org/officeDocument/2006/relationships/image" Target="../media/image49.jp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87.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g&amp;ehk=5VPGl18xD0tYxK"/><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62.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70.tmp"/><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6.xml"/><Relationship Id="rId1" Type="http://schemas.openxmlformats.org/officeDocument/2006/relationships/slideLayout" Target="../slideLayouts/slideLayout62.xml"/><Relationship Id="rId4" Type="http://schemas.openxmlformats.org/officeDocument/2006/relationships/image" Target="../media/image72.tmp"/></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hyperlink" Target="http://karansayz.blogspot.com/2017/" TargetMode="External"/><Relationship Id="rId2" Type="http://schemas.openxmlformats.org/officeDocument/2006/relationships/image" Target="../media/image73.png"/><Relationship Id="rId1" Type="http://schemas.openxmlformats.org/officeDocument/2006/relationships/slideLayout" Target="../slideLayouts/slideLayout73.xml"/><Relationship Id="rId4" Type="http://schemas.openxmlformats.org/officeDocument/2006/relationships/hyperlink" Target="https://creativecommons.org/licenses/by-nc-sa/3.0/"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73.xml"/><Relationship Id="rId4" Type="http://schemas.openxmlformats.org/officeDocument/2006/relationships/image" Target="../media/image77.png"/></Relationships>
</file>

<file path=ppt/slides/_rels/slide63.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3" Type="http://schemas.openxmlformats.org/officeDocument/2006/relationships/image" Target="../media/image79.jpg&amp;ehk=nodFC6KDVsZHhaF2tzrijg&amp;r=0&amp;pid=OfficeInsert"/><Relationship Id="rId2" Type="http://schemas.openxmlformats.org/officeDocument/2006/relationships/notesSlide" Target="../notesSlides/notesSlide48.xml"/><Relationship Id="rId1" Type="http://schemas.openxmlformats.org/officeDocument/2006/relationships/slideLayout" Target="../slideLayouts/slideLayout106.xml"/><Relationship Id="rId4" Type="http://schemas.openxmlformats.org/officeDocument/2006/relationships/hyperlink" Target="mailto:LeixT@mighigan.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35907-EB9C-4E11-8A9B-D25B0AD8D7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1" name="Oval 20">
            <a:extLst>
              <a:ext uri="{FF2B5EF4-FFF2-40B4-BE49-F238E27FC236}">
                <a16:creationId xmlns:a16="http://schemas.microsoft.com/office/drawing/2014/main" id="{4AB5B6FA-7B4F-437A-9C78-144C7DCD1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A4199C21-6AE0-4F6F-AA96-6FFF97BB95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D9C69FA7-0958-4ED9-A0DF-E87A0C137B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625246-790E-4670-8638-8BC9ED7D432B}"/>
              </a:ext>
            </a:extLst>
          </p:cNvPr>
          <p:cNvSpPr>
            <a:spLocks noGrp="1"/>
          </p:cNvSpPr>
          <p:nvPr>
            <p:ph type="ctrTitle"/>
          </p:nvPr>
        </p:nvSpPr>
        <p:spPr>
          <a:xfrm>
            <a:off x="643467" y="643467"/>
            <a:ext cx="6516241" cy="5571066"/>
          </a:xfrm>
        </p:spPr>
        <p:txBody>
          <a:bodyPr>
            <a:normAutofit/>
          </a:bodyPr>
          <a:lstStyle/>
          <a:p>
            <a:pPr algn="r"/>
            <a:r>
              <a:rPr lang="en-US" sz="8800" dirty="0"/>
              <a:t>TIPS FOR GETTING YOUR HSIP PROJECT FUNDED</a:t>
            </a:r>
          </a:p>
        </p:txBody>
      </p:sp>
      <p:sp>
        <p:nvSpPr>
          <p:cNvPr id="3" name="Subtitle 2">
            <a:extLst>
              <a:ext uri="{FF2B5EF4-FFF2-40B4-BE49-F238E27FC236}">
                <a16:creationId xmlns:a16="http://schemas.microsoft.com/office/drawing/2014/main" id="{824BF301-4C0C-4E29-9D21-DD09796360B6}"/>
              </a:ext>
            </a:extLst>
          </p:cNvPr>
          <p:cNvSpPr>
            <a:spLocks noGrp="1"/>
          </p:cNvSpPr>
          <p:nvPr>
            <p:ph type="subTitle" idx="1"/>
          </p:nvPr>
        </p:nvSpPr>
        <p:spPr>
          <a:xfrm>
            <a:off x="8095025" y="2064730"/>
            <a:ext cx="2728540" cy="2728536"/>
          </a:xfrm>
        </p:spPr>
        <p:txBody>
          <a:bodyPr anchor="ctr">
            <a:normAutofit/>
          </a:bodyPr>
          <a:lstStyle/>
          <a:p>
            <a:pPr algn="ctr"/>
            <a:r>
              <a:rPr lang="en-US" dirty="0">
                <a:solidFill>
                  <a:srgbClr val="FFFFFF"/>
                </a:solidFill>
              </a:rPr>
              <a:t>GVMC </a:t>
            </a:r>
            <a:br>
              <a:rPr lang="en-US" dirty="0">
                <a:solidFill>
                  <a:srgbClr val="FFFFFF"/>
                </a:solidFill>
              </a:rPr>
            </a:br>
            <a:r>
              <a:rPr lang="en-US" dirty="0">
                <a:solidFill>
                  <a:srgbClr val="FFFFFF"/>
                </a:solidFill>
              </a:rPr>
              <a:t>Technical Committee</a:t>
            </a:r>
          </a:p>
          <a:p>
            <a:pPr algn="ctr"/>
            <a:r>
              <a:rPr lang="en-US" dirty="0">
                <a:solidFill>
                  <a:srgbClr val="FFFFFF"/>
                </a:solidFill>
              </a:rPr>
              <a:t>May 2, 2018</a:t>
            </a:r>
          </a:p>
        </p:txBody>
      </p:sp>
    </p:spTree>
    <p:extLst>
      <p:ext uri="{BB962C8B-B14F-4D97-AF65-F5344CB8AC3E}">
        <p14:creationId xmlns:p14="http://schemas.microsoft.com/office/powerpoint/2010/main" val="37516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595" y="52675"/>
            <a:ext cx="8863480" cy="864018"/>
          </a:xfrm>
        </p:spPr>
        <p:txBody>
          <a:bodyPr/>
          <a:lstStyle/>
          <a:p>
            <a:r>
              <a:rPr lang="en-US" dirty="0"/>
              <a:t>Local (Regional) Road Safety Plans</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1110940"/>
            <a:ext cx="2902512" cy="3741738"/>
          </a:xfrm>
        </p:spPr>
      </p:pic>
      <p:pic>
        <p:nvPicPr>
          <p:cNvPr id="5" name="Picture 4" descr="A close up of a sign&#10;&#10;Description generated with very high confidence">
            <a:extLst>
              <a:ext uri="{FF2B5EF4-FFF2-40B4-BE49-F238E27FC236}">
                <a16:creationId xmlns:a16="http://schemas.microsoft.com/office/drawing/2014/main" id="{AD03C911-650C-4273-A3BE-4A26E735AF99}"/>
              </a:ext>
            </a:extLst>
          </p:cNvPr>
          <p:cNvPicPr>
            <a:picLocks noChangeAspect="1"/>
          </p:cNvPicPr>
          <p:nvPr/>
        </p:nvPicPr>
        <p:blipFill>
          <a:blip r:embed="rId4"/>
          <a:stretch>
            <a:fillRect/>
          </a:stretch>
        </p:blipFill>
        <p:spPr>
          <a:xfrm>
            <a:off x="6323243" y="1110941"/>
            <a:ext cx="2787245" cy="3603422"/>
          </a:xfrm>
          <a:prstGeom prst="rect">
            <a:avLst/>
          </a:prstGeom>
        </p:spPr>
      </p:pic>
      <p:pic>
        <p:nvPicPr>
          <p:cNvPr id="15" name="Picture 14" descr="A screenshot of a social media post&#10;&#10;Description generated with very high confidence">
            <a:extLst>
              <a:ext uri="{FF2B5EF4-FFF2-40B4-BE49-F238E27FC236}">
                <a16:creationId xmlns:a16="http://schemas.microsoft.com/office/drawing/2014/main" id="{03B2966F-34DA-4F41-9EE3-3B8DBC5A34A7}"/>
              </a:ext>
            </a:extLst>
          </p:cNvPr>
          <p:cNvPicPr>
            <a:picLocks noChangeAspect="1"/>
          </p:cNvPicPr>
          <p:nvPr/>
        </p:nvPicPr>
        <p:blipFill>
          <a:blip r:embed="rId5"/>
          <a:stretch>
            <a:fillRect/>
          </a:stretch>
        </p:blipFill>
        <p:spPr>
          <a:xfrm>
            <a:off x="3149503" y="2824617"/>
            <a:ext cx="2926748" cy="3779491"/>
          </a:xfrm>
          <a:prstGeom prst="rect">
            <a:avLst/>
          </a:prstGeom>
        </p:spPr>
      </p:pic>
      <p:pic>
        <p:nvPicPr>
          <p:cNvPr id="18" name="Picture 17" descr="A screenshot of a social media post&#10;&#10;Description generated with very high confidence">
            <a:extLst>
              <a:ext uri="{FF2B5EF4-FFF2-40B4-BE49-F238E27FC236}">
                <a16:creationId xmlns:a16="http://schemas.microsoft.com/office/drawing/2014/main" id="{F39B2B11-1BCC-46A0-8F44-CD77A1E322E0}"/>
              </a:ext>
            </a:extLst>
          </p:cNvPr>
          <p:cNvPicPr>
            <a:picLocks noChangeAspect="1"/>
          </p:cNvPicPr>
          <p:nvPr/>
        </p:nvPicPr>
        <p:blipFill>
          <a:blip r:embed="rId6"/>
          <a:stretch>
            <a:fillRect/>
          </a:stretch>
        </p:blipFill>
        <p:spPr>
          <a:xfrm>
            <a:off x="9286874" y="2809562"/>
            <a:ext cx="2905126" cy="3752809"/>
          </a:xfrm>
          <a:prstGeom prst="rect">
            <a:avLst/>
          </a:prstGeom>
        </p:spPr>
      </p:pic>
      <p:pic>
        <p:nvPicPr>
          <p:cNvPr id="20" name="Picture 19" descr="A screenshot of a social media post&#10;&#10;Description generated with very high confidence">
            <a:extLst>
              <a:ext uri="{FF2B5EF4-FFF2-40B4-BE49-F238E27FC236}">
                <a16:creationId xmlns:a16="http://schemas.microsoft.com/office/drawing/2014/main" id="{B08293CD-0DAB-4C0E-B409-9EC6804D62B8}"/>
              </a:ext>
            </a:extLst>
          </p:cNvPr>
          <p:cNvPicPr>
            <a:picLocks noChangeAspect="1"/>
          </p:cNvPicPr>
          <p:nvPr/>
        </p:nvPicPr>
        <p:blipFill>
          <a:blip r:embed="rId7"/>
          <a:stretch>
            <a:fillRect/>
          </a:stretch>
        </p:blipFill>
        <p:spPr>
          <a:xfrm>
            <a:off x="9286874" y="1110940"/>
            <a:ext cx="2894372" cy="3741738"/>
          </a:xfrm>
          <a:prstGeom prst="rect">
            <a:avLst/>
          </a:prstGeom>
        </p:spPr>
      </p:pic>
      <p:pic>
        <p:nvPicPr>
          <p:cNvPr id="22" name="Picture 21" descr="A screenshot of text&#10;&#10;Description generated with very high confidence">
            <a:extLst>
              <a:ext uri="{FF2B5EF4-FFF2-40B4-BE49-F238E27FC236}">
                <a16:creationId xmlns:a16="http://schemas.microsoft.com/office/drawing/2014/main" id="{5CE46655-6289-42D0-AEF9-D659459D8466}"/>
              </a:ext>
            </a:extLst>
          </p:cNvPr>
          <p:cNvPicPr>
            <a:picLocks noChangeAspect="1"/>
          </p:cNvPicPr>
          <p:nvPr/>
        </p:nvPicPr>
        <p:blipFill>
          <a:blip r:embed="rId8"/>
          <a:stretch>
            <a:fillRect/>
          </a:stretch>
        </p:blipFill>
        <p:spPr>
          <a:xfrm>
            <a:off x="6323242" y="2824617"/>
            <a:ext cx="2905125" cy="3743325"/>
          </a:xfrm>
          <a:prstGeom prst="rect">
            <a:avLst/>
          </a:prstGeom>
        </p:spPr>
      </p:pic>
      <p:pic>
        <p:nvPicPr>
          <p:cNvPr id="24" name="Picture 23" descr="A close up of a sign&#10;&#10;Description generated with very high confidence">
            <a:extLst>
              <a:ext uri="{FF2B5EF4-FFF2-40B4-BE49-F238E27FC236}">
                <a16:creationId xmlns:a16="http://schemas.microsoft.com/office/drawing/2014/main" id="{102A9CAF-7C2C-41EC-9E01-8188067355A6}"/>
              </a:ext>
            </a:extLst>
          </p:cNvPr>
          <p:cNvPicPr>
            <a:picLocks noChangeAspect="1"/>
          </p:cNvPicPr>
          <p:nvPr/>
        </p:nvPicPr>
        <p:blipFill>
          <a:blip r:embed="rId9"/>
          <a:stretch>
            <a:fillRect/>
          </a:stretch>
        </p:blipFill>
        <p:spPr>
          <a:xfrm>
            <a:off x="3133026" y="1110940"/>
            <a:ext cx="2943225" cy="3790950"/>
          </a:xfrm>
          <a:prstGeom prst="rect">
            <a:avLst/>
          </a:prstGeom>
        </p:spPr>
      </p:pic>
      <p:pic>
        <p:nvPicPr>
          <p:cNvPr id="26" name="Picture 25" descr="A close up of a sign&#10;&#10;Description generated with very high confidence">
            <a:extLst>
              <a:ext uri="{FF2B5EF4-FFF2-40B4-BE49-F238E27FC236}">
                <a16:creationId xmlns:a16="http://schemas.microsoft.com/office/drawing/2014/main" id="{42CC6F0A-EF62-4A92-B98A-11169101E3A1}"/>
              </a:ext>
            </a:extLst>
          </p:cNvPr>
          <p:cNvPicPr>
            <a:picLocks noChangeAspect="1"/>
          </p:cNvPicPr>
          <p:nvPr/>
        </p:nvPicPr>
        <p:blipFill>
          <a:blip r:embed="rId10"/>
          <a:stretch>
            <a:fillRect/>
          </a:stretch>
        </p:blipFill>
        <p:spPr>
          <a:xfrm>
            <a:off x="3936371" y="2274787"/>
            <a:ext cx="2357618" cy="3057901"/>
          </a:xfrm>
          <a:prstGeom prst="rect">
            <a:avLst/>
          </a:prstGeom>
        </p:spPr>
      </p:pic>
      <p:pic>
        <p:nvPicPr>
          <p:cNvPr id="28" name="Picture 27" descr="A sign on the side of the road&#10;&#10;Description generated with high confidence">
            <a:extLst>
              <a:ext uri="{FF2B5EF4-FFF2-40B4-BE49-F238E27FC236}">
                <a16:creationId xmlns:a16="http://schemas.microsoft.com/office/drawing/2014/main" id="{B622BD77-F2F5-4941-BCFA-137BACFA5A6D}"/>
              </a:ext>
            </a:extLst>
          </p:cNvPr>
          <p:cNvPicPr>
            <a:picLocks noChangeAspect="1"/>
          </p:cNvPicPr>
          <p:nvPr/>
        </p:nvPicPr>
        <p:blipFill>
          <a:blip r:embed="rId11"/>
          <a:stretch>
            <a:fillRect/>
          </a:stretch>
        </p:blipFill>
        <p:spPr>
          <a:xfrm>
            <a:off x="3567" y="2932269"/>
            <a:ext cx="2969550" cy="3829156"/>
          </a:xfrm>
          <a:prstGeom prst="rect">
            <a:avLst/>
          </a:prstGeom>
        </p:spPr>
      </p:pic>
      <p:pic>
        <p:nvPicPr>
          <p:cNvPr id="30" name="Picture 29" descr="A sign on the side of the road&#10;&#10;Description generated with very high confidence">
            <a:extLst>
              <a:ext uri="{FF2B5EF4-FFF2-40B4-BE49-F238E27FC236}">
                <a16:creationId xmlns:a16="http://schemas.microsoft.com/office/drawing/2014/main" id="{A4EDC521-D0AA-4930-A69B-B503730426AB}"/>
              </a:ext>
            </a:extLst>
          </p:cNvPr>
          <p:cNvPicPr>
            <a:picLocks noChangeAspect="1"/>
          </p:cNvPicPr>
          <p:nvPr/>
        </p:nvPicPr>
        <p:blipFill>
          <a:blip r:embed="rId12"/>
          <a:stretch>
            <a:fillRect/>
          </a:stretch>
        </p:blipFill>
        <p:spPr>
          <a:xfrm>
            <a:off x="795076" y="2274787"/>
            <a:ext cx="2645229" cy="3429000"/>
          </a:xfrm>
          <a:prstGeom prst="rect">
            <a:avLst/>
          </a:prstGeom>
        </p:spPr>
      </p:pic>
      <p:pic>
        <p:nvPicPr>
          <p:cNvPr id="32" name="Picture 31" descr="A screenshot of text&#10;&#10;Description generated with very high confidence">
            <a:extLst>
              <a:ext uri="{FF2B5EF4-FFF2-40B4-BE49-F238E27FC236}">
                <a16:creationId xmlns:a16="http://schemas.microsoft.com/office/drawing/2014/main" id="{71F4FD82-D0BB-4C15-8AA4-85EEF4936E29}"/>
              </a:ext>
            </a:extLst>
          </p:cNvPr>
          <p:cNvPicPr>
            <a:picLocks noChangeAspect="1"/>
          </p:cNvPicPr>
          <p:nvPr/>
        </p:nvPicPr>
        <p:blipFill>
          <a:blip r:embed="rId13"/>
          <a:stretch>
            <a:fillRect/>
          </a:stretch>
        </p:blipFill>
        <p:spPr>
          <a:xfrm>
            <a:off x="6851346" y="2339207"/>
            <a:ext cx="2318081" cy="2993481"/>
          </a:xfrm>
          <a:prstGeom prst="rect">
            <a:avLst/>
          </a:prstGeom>
        </p:spPr>
      </p:pic>
      <p:pic>
        <p:nvPicPr>
          <p:cNvPr id="34" name="Picture 33" descr="A sign on the side of a road&#10;&#10;Description generated with very high confidence">
            <a:extLst>
              <a:ext uri="{FF2B5EF4-FFF2-40B4-BE49-F238E27FC236}">
                <a16:creationId xmlns:a16="http://schemas.microsoft.com/office/drawing/2014/main" id="{7D1407A4-3476-4C85-BACC-4CF364C18EA0}"/>
              </a:ext>
            </a:extLst>
          </p:cNvPr>
          <p:cNvPicPr>
            <a:picLocks noChangeAspect="1"/>
          </p:cNvPicPr>
          <p:nvPr/>
        </p:nvPicPr>
        <p:blipFill>
          <a:blip r:embed="rId14"/>
          <a:stretch>
            <a:fillRect/>
          </a:stretch>
        </p:blipFill>
        <p:spPr>
          <a:xfrm>
            <a:off x="9606736" y="2339207"/>
            <a:ext cx="2344498" cy="2993482"/>
          </a:xfrm>
          <a:prstGeom prst="rect">
            <a:avLst/>
          </a:prstGeom>
        </p:spPr>
      </p:pic>
    </p:spTree>
    <p:extLst>
      <p:ext uri="{BB962C8B-B14F-4D97-AF65-F5344CB8AC3E}">
        <p14:creationId xmlns:p14="http://schemas.microsoft.com/office/powerpoint/2010/main" val="14676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F148C4-28A8-407D-B104-37ACA2E15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1326109"/>
            <a:ext cx="3933420" cy="4035397"/>
          </a:xfrm>
          <a:custGeom>
            <a:avLst/>
            <a:gdLst>
              <a:gd name="connsiteX0" fmla="*/ 1002788 w 3933440"/>
              <a:gd name="connsiteY0" fmla="*/ 0 h 5861304"/>
              <a:gd name="connsiteX1" fmla="*/ 3933440 w 3933440"/>
              <a:gd name="connsiteY1" fmla="*/ 2930652 h 5861304"/>
              <a:gd name="connsiteX2" fmla="*/ 1002788 w 3933440"/>
              <a:gd name="connsiteY2" fmla="*/ 5861304 h 5861304"/>
              <a:gd name="connsiteX3" fmla="*/ 131302 w 3933440"/>
              <a:gd name="connsiteY3" fmla="*/ 5729548 h 5861304"/>
              <a:gd name="connsiteX4" fmla="*/ 0 w 3933440"/>
              <a:gd name="connsiteY4" fmla="*/ 5681491 h 5861304"/>
              <a:gd name="connsiteX5" fmla="*/ 0 w 3933440"/>
              <a:gd name="connsiteY5" fmla="*/ 179814 h 5861304"/>
              <a:gd name="connsiteX6" fmla="*/ 131302 w 3933440"/>
              <a:gd name="connsiteY6" fmla="*/ 131756 h 5861304"/>
              <a:gd name="connsiteX7" fmla="*/ 1002788 w 3933440"/>
              <a:gd name="connsiteY7" fmla="*/ 0 h 586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p:spPr>
      </p:pic>
      <p:pic>
        <p:nvPicPr>
          <p:cNvPr id="11" name="Picture 10">
            <a:extLst>
              <a:ext uri="{FF2B5EF4-FFF2-40B4-BE49-F238E27FC236}">
                <a16:creationId xmlns:a16="http://schemas.microsoft.com/office/drawing/2014/main" id="{CC012817-A6DE-432E-A38D-C2C531DC6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6639" y="2042"/>
            <a:ext cx="3086326" cy="4020664"/>
          </a:xfrm>
          <a:custGeom>
            <a:avLst/>
            <a:gdLst>
              <a:gd name="connsiteX0" fmla="*/ 449733 w 3224421"/>
              <a:gd name="connsiteY0" fmla="*/ 0 h 4020664"/>
              <a:gd name="connsiteX1" fmla="*/ 3224421 w 3224421"/>
              <a:gd name="connsiteY1" fmla="*/ 0 h 4020664"/>
              <a:gd name="connsiteX2" fmla="*/ 3224421 w 3224421"/>
              <a:gd name="connsiteY2" fmla="*/ 3933205 h 4020664"/>
              <a:gd name="connsiteX3" fmla="*/ 3087301 w 3224421"/>
              <a:gd name="connsiteY3" fmla="*/ 3968462 h 4020664"/>
              <a:gd name="connsiteX4" fmla="*/ 2569464 w 3224421"/>
              <a:gd name="connsiteY4" fmla="*/ 4020664 h 4020664"/>
              <a:gd name="connsiteX5" fmla="*/ 0 w 3224421"/>
              <a:gd name="connsiteY5" fmla="*/ 1451200 h 4020664"/>
              <a:gd name="connsiteX6" fmla="*/ 438824 w 3224421"/>
              <a:gd name="connsiteY6" fmla="*/ 14588 h 402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p:spPr>
      </p:pic>
      <p:pic>
        <p:nvPicPr>
          <p:cNvPr id="9" name="Picture 8">
            <a:extLst>
              <a:ext uri="{FF2B5EF4-FFF2-40B4-BE49-F238E27FC236}">
                <a16:creationId xmlns:a16="http://schemas.microsoft.com/office/drawing/2014/main" id="{1FA43777-2C74-4C71-B793-6D6CB1C646B0}"/>
              </a:ext>
            </a:extLst>
          </p:cNvPr>
          <p:cNvPicPr>
            <a:picLocks noChangeAspect="1"/>
          </p:cNvPicPr>
          <p:nvPr/>
        </p:nvPicPr>
        <p:blipFill rotWithShape="1">
          <a:blip r:embed="rId5">
            <a:extLst>
              <a:ext uri="{28A0092B-C50C-407E-A947-70E740481C1C}">
                <a14:useLocalDpi xmlns:a14="http://schemas.microsoft.com/office/drawing/2010/main" val="0"/>
              </a:ext>
            </a:extLst>
          </a:blip>
          <a:srcRect t="-5938" b="1"/>
          <a:stretch/>
        </p:blipFill>
        <p:spPr>
          <a:xfrm>
            <a:off x="4477511" y="-121919"/>
            <a:ext cx="3325125" cy="2457764"/>
          </a:xfrm>
          <a:custGeom>
            <a:avLst/>
            <a:gdLst>
              <a:gd name="connsiteX0" fmla="*/ 770517 w 3236976"/>
              <a:gd name="connsiteY0" fmla="*/ 0 h 2995156"/>
              <a:gd name="connsiteX1" fmla="*/ 2466460 w 3236976"/>
              <a:gd name="connsiteY1" fmla="*/ 0 h 2995156"/>
              <a:gd name="connsiteX2" fmla="*/ 2523400 w 3236976"/>
              <a:gd name="connsiteY2" fmla="*/ 34592 h 2995156"/>
              <a:gd name="connsiteX3" fmla="*/ 3236976 w 3236976"/>
              <a:gd name="connsiteY3" fmla="*/ 1376668 h 2995156"/>
              <a:gd name="connsiteX4" fmla="*/ 1618488 w 3236976"/>
              <a:gd name="connsiteY4" fmla="*/ 2995156 h 2995156"/>
              <a:gd name="connsiteX5" fmla="*/ 0 w 3236976"/>
              <a:gd name="connsiteY5" fmla="*/ 1376668 h 2995156"/>
              <a:gd name="connsiteX6" fmla="*/ 713576 w 3236976"/>
              <a:gd name="connsiteY6" fmla="*/ 34592 h 299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p:spPr>
      </p:pic>
      <p:sp>
        <p:nvSpPr>
          <p:cNvPr id="2" name="Title 1">
            <a:extLst>
              <a:ext uri="{FF2B5EF4-FFF2-40B4-BE49-F238E27FC236}">
                <a16:creationId xmlns:a16="http://schemas.microsoft.com/office/drawing/2014/main" id="{6E368EBD-C6D4-4933-92C9-4635FE16BDA0}"/>
              </a:ext>
            </a:extLst>
          </p:cNvPr>
          <p:cNvSpPr>
            <a:spLocks noGrp="1"/>
          </p:cNvSpPr>
          <p:nvPr>
            <p:ph type="title"/>
          </p:nvPr>
        </p:nvSpPr>
        <p:spPr>
          <a:xfrm>
            <a:off x="4654295" y="4522156"/>
            <a:ext cx="5609222" cy="1363215"/>
          </a:xfrm>
        </p:spPr>
        <p:txBody>
          <a:bodyPr vert="horz" lIns="91440" tIns="45720" rIns="91440" bIns="45720" rtlCol="0" anchor="t">
            <a:normAutofit/>
          </a:bodyPr>
          <a:lstStyle/>
          <a:p>
            <a:r>
              <a:rPr lang="en-US" kern="1200">
                <a:solidFill>
                  <a:schemeClr val="tx1"/>
                </a:solidFill>
                <a:latin typeface="+mj-lt"/>
                <a:ea typeface="+mj-ea"/>
                <a:cs typeface="+mj-cs"/>
              </a:rPr>
              <a:t>Prioritization Examples</a:t>
            </a:r>
          </a:p>
        </p:txBody>
      </p:sp>
    </p:spTree>
    <p:extLst>
      <p:ext uri="{BB962C8B-B14F-4D97-AF65-F5344CB8AC3E}">
        <p14:creationId xmlns:p14="http://schemas.microsoft.com/office/powerpoint/2010/main" val="34769107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BE48C64-5364-4060-8928-FC052E77CD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39F791B-8515-4F50-9D32-45DD7676C0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966A6F95-73C3-44EC-9D80-3131D2D868F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1354BB66-1B80-4A2E-99ED-DFA1F3E30F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FB3D629-0C49-47B7-B9BD-23D7CF68939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F270B28-3AA6-4A1C-8308-5746B5A7CC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E0748027-1A69-4C2C-B18A-DAB24332082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15" name="Content Placeholder 7">
            <a:extLst>
              <a:ext uri="{FF2B5EF4-FFF2-40B4-BE49-F238E27FC236}">
                <a16:creationId xmlns:a16="http://schemas.microsoft.com/office/drawing/2014/main" id="{C9B789EB-54C6-4965-BEF7-66D6290CC83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18213" y="640081"/>
            <a:ext cx="3893572" cy="5054156"/>
          </a:xfrm>
          <a:prstGeom prst="rect">
            <a:avLst/>
          </a:prstGeom>
        </p:spPr>
      </p:pic>
      <p:sp>
        <p:nvSpPr>
          <p:cNvPr id="2" name="Title 1">
            <a:extLst>
              <a:ext uri="{FF2B5EF4-FFF2-40B4-BE49-F238E27FC236}">
                <a16:creationId xmlns:a16="http://schemas.microsoft.com/office/drawing/2014/main" id="{7DBBF26E-2C02-4F86-9BE0-7C26ACAD586D}"/>
              </a:ext>
            </a:extLst>
          </p:cNvPr>
          <p:cNvSpPr>
            <a:spLocks noGrp="1"/>
          </p:cNvSpPr>
          <p:nvPr>
            <p:ph type="title"/>
          </p:nvPr>
        </p:nvSpPr>
        <p:spPr>
          <a:xfrm>
            <a:off x="6730000" y="639097"/>
            <a:ext cx="4813072" cy="3686015"/>
          </a:xfrm>
          <a:prstGeom prst="ellipse">
            <a:avLst/>
          </a:prstGeom>
        </p:spPr>
        <p:txBody>
          <a:bodyPr vert="horz" lIns="91440" tIns="45720" rIns="91440" bIns="45720" rtlCol="0" anchor="b">
            <a:normAutofit/>
          </a:bodyPr>
          <a:lstStyle/>
          <a:p>
            <a:r>
              <a:rPr lang="en-US" sz="6800" dirty="0">
                <a:solidFill>
                  <a:schemeClr val="tx1">
                    <a:lumMod val="85000"/>
                    <a:lumOff val="15000"/>
                  </a:schemeClr>
                </a:solidFill>
              </a:rPr>
              <a:t>GVMC RTSP</a:t>
            </a:r>
          </a:p>
        </p:txBody>
      </p:sp>
    </p:spTree>
    <p:extLst>
      <p:ext uri="{BB962C8B-B14F-4D97-AF65-F5344CB8AC3E}">
        <p14:creationId xmlns:p14="http://schemas.microsoft.com/office/powerpoint/2010/main" val="261584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7084F8-4191-4E2B-BD25-34437E6295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8E10DAF-F4D6-426D-83CC-05822EDF4D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E236767B-F124-4603-B203-7CF5DA528A6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5B98C81F-2A74-4DFF-832B-ED5A6EABF2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ED4C0C6-E826-4A2C-98AB-F859944DA1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C66F1091-9D83-4C58-A046-28E28F1D25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DDADE938-402E-4E1B-BABB-6628FAC67F60}"/>
              </a:ext>
            </a:extLst>
          </p:cNvPr>
          <p:cNvPicPr>
            <a:picLocks noChangeAspect="1"/>
          </p:cNvPicPr>
          <p:nvPr/>
        </p:nvPicPr>
        <p:blipFill rotWithShape="1">
          <a:blip r:embed="rId3">
            <a:extLst>
              <a:ext uri="{28A0092B-C50C-407E-A947-70E740481C1C}">
                <a14:useLocalDpi xmlns:a14="http://schemas.microsoft.com/office/drawing/2010/main" val="0"/>
              </a:ext>
            </a:extLst>
          </a:blip>
          <a:srcRect t="37855" b="15455"/>
          <a:stretch/>
        </p:blipFill>
        <p:spPr>
          <a:xfrm>
            <a:off x="20" y="10"/>
            <a:ext cx="7977495" cy="4744794"/>
          </a:xfrm>
          <a:prstGeom prst="rect">
            <a:avLst/>
          </a:prstGeom>
        </p:spPr>
      </p:pic>
      <p:pic>
        <p:nvPicPr>
          <p:cNvPr id="10" name="Picture 9">
            <a:extLst>
              <a:ext uri="{FF2B5EF4-FFF2-40B4-BE49-F238E27FC236}">
                <a16:creationId xmlns:a16="http://schemas.microsoft.com/office/drawing/2014/main" id="{5C0F3C91-3D6C-4A2E-8035-DD89D2DB967A}"/>
              </a:ext>
            </a:extLst>
          </p:cNvPr>
          <p:cNvPicPr>
            <a:picLocks noChangeAspect="1"/>
          </p:cNvPicPr>
          <p:nvPr/>
        </p:nvPicPr>
        <p:blipFill rotWithShape="1">
          <a:blip r:embed="rId4">
            <a:extLst>
              <a:ext uri="{28A0092B-C50C-407E-A947-70E740481C1C}">
                <a14:useLocalDpi xmlns:a14="http://schemas.microsoft.com/office/drawing/2010/main" val="0"/>
              </a:ext>
            </a:extLst>
          </a:blip>
          <a:srcRect l="501" t="414" r="11927" b="-418"/>
          <a:stretch/>
        </p:blipFill>
        <p:spPr>
          <a:xfrm>
            <a:off x="8138382" y="1965"/>
            <a:ext cx="4053618" cy="4747788"/>
          </a:xfrm>
          <a:prstGeom prst="rect">
            <a:avLst/>
          </a:prstGeom>
        </p:spPr>
      </p:pic>
      <p:sp>
        <p:nvSpPr>
          <p:cNvPr id="2" name="Title 1">
            <a:extLst>
              <a:ext uri="{FF2B5EF4-FFF2-40B4-BE49-F238E27FC236}">
                <a16:creationId xmlns:a16="http://schemas.microsoft.com/office/drawing/2014/main" id="{BD20B9EB-E8AD-43F2-9CD3-0C90BC04E52A}"/>
              </a:ext>
            </a:extLst>
          </p:cNvPr>
          <p:cNvSpPr>
            <a:spLocks noGrp="1"/>
          </p:cNvSpPr>
          <p:nvPr>
            <p:ph type="title"/>
          </p:nvPr>
        </p:nvSpPr>
        <p:spPr>
          <a:xfrm>
            <a:off x="1065197" y="5120640"/>
            <a:ext cx="10058400" cy="822960"/>
          </a:xfrm>
        </p:spPr>
        <p:txBody>
          <a:bodyPr vert="horz" lIns="91440" tIns="45720" rIns="91440" bIns="45720" rtlCol="0" anchor="b">
            <a:normAutofit fontScale="90000"/>
          </a:bodyPr>
          <a:lstStyle/>
          <a:p>
            <a:br>
              <a:rPr lang="en-US" sz="2800" dirty="0">
                <a:solidFill>
                  <a:srgbClr val="FFFFFF"/>
                </a:solidFill>
              </a:rPr>
            </a:br>
            <a:r>
              <a:rPr lang="en-US" sz="4400" dirty="0">
                <a:solidFill>
                  <a:srgbClr val="FFFFFF"/>
                </a:solidFill>
              </a:rPr>
              <a:t>Appendices B and C</a:t>
            </a:r>
          </a:p>
        </p:txBody>
      </p:sp>
    </p:spTree>
    <p:extLst>
      <p:ext uri="{BB962C8B-B14F-4D97-AF65-F5344CB8AC3E}">
        <p14:creationId xmlns:p14="http://schemas.microsoft.com/office/powerpoint/2010/main" val="123788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2670E6C-3EB2-4855-AF0B-10BDB79A07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6B0F960-82E6-4FA5-8C3B-A5A429BA61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A422C183-29B1-46E9-A431-9A1A2ADDCAC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8493E9B6-0565-41F2-B5D4-A288D138A7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2021B61-709B-4C30-9815-E1D872934A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F5BB6328-A2D5-414A-9DCB-1C90D67711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ACA84772-56AC-4073-A8F7-CA5DDEA3EE0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D9F3F0FE-EB1B-4F5D-B078-ADCB84AE23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6804" y="640080"/>
            <a:ext cx="2850090" cy="3602736"/>
          </a:xfrm>
          <a:prstGeom prst="rect">
            <a:avLst/>
          </a:prstGeom>
        </p:spPr>
      </p:pic>
      <p:sp>
        <p:nvSpPr>
          <p:cNvPr id="34" name="Rectangle 33">
            <a:extLst>
              <a:ext uri="{FF2B5EF4-FFF2-40B4-BE49-F238E27FC236}">
                <a16:creationId xmlns:a16="http://schemas.microsoft.com/office/drawing/2014/main" id="{CD134A63-CCB3-4210-9365-340F99ACA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8C6D039-3AFB-46F1-A93B-F74A4AA5E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922" y="640080"/>
            <a:ext cx="2765518" cy="3602736"/>
          </a:xfrm>
          <a:prstGeom prst="rect">
            <a:avLst/>
          </a:prstGeom>
        </p:spPr>
      </p:pic>
      <p:sp>
        <p:nvSpPr>
          <p:cNvPr id="36" name="Rectangle 35">
            <a:extLst>
              <a:ext uri="{FF2B5EF4-FFF2-40B4-BE49-F238E27FC236}">
                <a16:creationId xmlns:a16="http://schemas.microsoft.com/office/drawing/2014/main" id="{1C638B8B-4144-42C9-BD76-010ADBA24F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7">
            <a:extLst>
              <a:ext uri="{FF2B5EF4-FFF2-40B4-BE49-F238E27FC236}">
                <a16:creationId xmlns:a16="http://schemas.microsoft.com/office/drawing/2014/main" id="{E8988DDA-CB3D-4CEA-B0E4-1B52AE302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106" y="640080"/>
            <a:ext cx="2828316" cy="3602736"/>
          </a:xfrm>
          <a:prstGeom prst="rect">
            <a:avLst/>
          </a:prstGeom>
        </p:spPr>
      </p:pic>
      <p:sp>
        <p:nvSpPr>
          <p:cNvPr id="2" name="Title 1">
            <a:extLst>
              <a:ext uri="{FF2B5EF4-FFF2-40B4-BE49-F238E27FC236}">
                <a16:creationId xmlns:a16="http://schemas.microsoft.com/office/drawing/2014/main" id="{A87B2198-B809-4F38-8265-3BE4D2539F7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Appendix B – Safety Analysis Maps</a:t>
            </a:r>
          </a:p>
        </p:txBody>
      </p:sp>
    </p:spTree>
    <p:extLst>
      <p:ext uri="{BB962C8B-B14F-4D97-AF65-F5344CB8AC3E}">
        <p14:creationId xmlns:p14="http://schemas.microsoft.com/office/powerpoint/2010/main" val="424369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97084F8-4191-4E2B-BD25-34437E6295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88E10DAF-F4D6-426D-83CC-05822EDF4D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E236767B-F124-4603-B203-7CF5DA528A6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5B98C81F-2A74-4DFF-832B-ED5A6EABF2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ED4C0C6-E826-4A2C-98AB-F859944DA1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C66F1091-9D83-4C58-A046-28E28F1D25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piece of paper&#10;&#10;Description generated with very high confidence">
            <a:extLst>
              <a:ext uri="{FF2B5EF4-FFF2-40B4-BE49-F238E27FC236}">
                <a16:creationId xmlns:a16="http://schemas.microsoft.com/office/drawing/2014/main" id="{E412F9A8-283D-4FE9-A478-0295B1D3872C}"/>
              </a:ext>
            </a:extLst>
          </p:cNvPr>
          <p:cNvPicPr>
            <a:picLocks noChangeAspect="1"/>
          </p:cNvPicPr>
          <p:nvPr/>
        </p:nvPicPr>
        <p:blipFill rotWithShape="1">
          <a:blip r:embed="rId3">
            <a:extLst>
              <a:ext uri="{28A0092B-C50C-407E-A947-70E740481C1C}">
                <a14:useLocalDpi xmlns:a14="http://schemas.microsoft.com/office/drawing/2010/main" val="0"/>
              </a:ext>
            </a:extLst>
          </a:blip>
          <a:srcRect l="2" r="-3" b="42010"/>
          <a:stretch/>
        </p:blipFill>
        <p:spPr>
          <a:xfrm>
            <a:off x="20" y="10"/>
            <a:ext cx="7977495" cy="4744794"/>
          </a:xfrm>
          <a:prstGeom prst="rect">
            <a:avLst/>
          </a:prstGeom>
        </p:spPr>
      </p:pic>
      <p:pic>
        <p:nvPicPr>
          <p:cNvPr id="15" name="Content Placeholder 7">
            <a:extLst>
              <a:ext uri="{FF2B5EF4-FFF2-40B4-BE49-F238E27FC236}">
                <a16:creationId xmlns:a16="http://schemas.microsoft.com/office/drawing/2014/main" id="{E8988DDA-CB3D-4CEA-B0E4-1B52AE3027BC}"/>
              </a:ext>
            </a:extLst>
          </p:cNvPr>
          <p:cNvPicPr>
            <a:picLocks noChangeAspect="1"/>
          </p:cNvPicPr>
          <p:nvPr/>
        </p:nvPicPr>
        <p:blipFill rotWithShape="1">
          <a:blip r:embed="rId4">
            <a:extLst>
              <a:ext uri="{28A0092B-C50C-407E-A947-70E740481C1C}">
                <a14:useLocalDpi xmlns:a14="http://schemas.microsoft.com/office/drawing/2010/main" val="0"/>
              </a:ext>
            </a:extLst>
          </a:blip>
          <a:srcRect l="-225" t="-23" r="38965" b="23"/>
          <a:stretch/>
        </p:blipFill>
        <p:spPr>
          <a:xfrm>
            <a:off x="8138382" y="1965"/>
            <a:ext cx="4053618" cy="4747788"/>
          </a:xfrm>
          <a:prstGeom prst="rect">
            <a:avLst/>
          </a:prstGeom>
        </p:spPr>
      </p:pic>
      <p:sp>
        <p:nvSpPr>
          <p:cNvPr id="2" name="Title 1">
            <a:extLst>
              <a:ext uri="{FF2B5EF4-FFF2-40B4-BE49-F238E27FC236}">
                <a16:creationId xmlns:a16="http://schemas.microsoft.com/office/drawing/2014/main" id="{A87B2198-B809-4F38-8265-3BE4D2539F7B}"/>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Appendix C – Top Locations</a:t>
            </a:r>
          </a:p>
        </p:txBody>
      </p:sp>
    </p:spTree>
    <p:extLst>
      <p:ext uri="{BB962C8B-B14F-4D97-AF65-F5344CB8AC3E}">
        <p14:creationId xmlns:p14="http://schemas.microsoft.com/office/powerpoint/2010/main" val="109815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p:spPr>
        <p:txBody>
          <a:bodyPr>
            <a:normAutofit/>
          </a:bodyPr>
          <a:lstStyle/>
          <a:p>
            <a:r>
              <a:rPr lang="en-US">
                <a:solidFill>
                  <a:schemeClr val="bg1"/>
                </a:solidFill>
              </a:rPr>
              <a:t>2 Main Project Types for HSIP funding</a:t>
            </a:r>
          </a:p>
        </p:txBody>
      </p:sp>
      <p:graphicFrame>
        <p:nvGraphicFramePr>
          <p:cNvPr id="5" name="Content Placeholder 2"/>
          <p:cNvGraphicFramePr>
            <a:graphicFrameLocks noGrp="1"/>
          </p:cNvGraphicFramePr>
          <p:nvPr>
            <p:ph idx="1"/>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37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A185F1-92AD-48AC-9E3C-47448E6D6B42}"/>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Low-Cost Systemic Application</a:t>
            </a:r>
          </a:p>
        </p:txBody>
      </p:sp>
      <p:graphicFrame>
        <p:nvGraphicFramePr>
          <p:cNvPr id="5" name="Content Placeholder 2">
            <a:extLst>
              <a:ext uri="{FF2B5EF4-FFF2-40B4-BE49-F238E27FC236}">
                <a16:creationId xmlns:a16="http://schemas.microsoft.com/office/drawing/2014/main" id="{C73397A6-7E3B-4EE1-BE6A-649BCCDF8631}"/>
              </a:ext>
            </a:extLst>
          </p:cNvPr>
          <p:cNvGraphicFramePr>
            <a:graphicFrameLocks noGrp="1"/>
          </p:cNvGraphicFramePr>
          <p:nvPr>
            <p:ph idx="1"/>
            <p:extLst>
              <p:ext uri="{D42A27DB-BD31-4B8C-83A1-F6EECF244321}">
                <p14:modId xmlns:p14="http://schemas.microsoft.com/office/powerpoint/2010/main" val="339106531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65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057B2B-0D8C-47F2-836B-2E7DD46215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1BB01FB5-37B9-4EBD-AF40-DE68D3CA46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Freeform 11">
            <a:extLst>
              <a:ext uri="{FF2B5EF4-FFF2-40B4-BE49-F238E27FC236}">
                <a16:creationId xmlns:a16="http://schemas.microsoft.com/office/drawing/2014/main" id="{06AF6A9A-0638-4916-AD29-9FC8FC07AE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graphicFrame>
        <p:nvGraphicFramePr>
          <p:cNvPr id="8" name="Content Placeholder 2">
            <a:extLst>
              <a:ext uri="{FF2B5EF4-FFF2-40B4-BE49-F238E27FC236}">
                <a16:creationId xmlns:a16="http://schemas.microsoft.com/office/drawing/2014/main" id="{6E689987-E39F-43B6-BF53-E7C641B4EADF}"/>
              </a:ext>
            </a:extLst>
          </p:cNvPr>
          <p:cNvGraphicFramePr>
            <a:graphicFrameLocks noGrp="1"/>
          </p:cNvGraphicFramePr>
          <p:nvPr>
            <p:ph idx="1"/>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EA82EF3-BF85-42CD-A651-9DC022357AC9}"/>
              </a:ext>
            </a:extLst>
          </p:cNvPr>
          <p:cNvSpPr txBox="1"/>
          <p:nvPr/>
        </p:nvSpPr>
        <p:spPr>
          <a:xfrm>
            <a:off x="1259893" y="3101093"/>
            <a:ext cx="2454052" cy="302934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a:ln>
                  <a:noFill/>
                </a:ln>
                <a:solidFill>
                  <a:prstClr val="white"/>
                </a:solidFill>
                <a:effectLst/>
                <a:uLnTx/>
                <a:uFillTx/>
                <a:latin typeface="Century Gothic" panose="020B0502020202020204"/>
                <a:ea typeface="+mn-ea"/>
                <a:cs typeface="+mn-cs"/>
              </a:rPr>
              <a:t>6 Required Documents</a:t>
            </a:r>
          </a:p>
        </p:txBody>
      </p:sp>
      <p:cxnSp>
        <p:nvCxnSpPr>
          <p:cNvPr id="11" name="Straight Connector 10">
            <a:extLst>
              <a:ext uri="{FF2B5EF4-FFF2-40B4-BE49-F238E27FC236}">
                <a16:creationId xmlns:a16="http://schemas.microsoft.com/office/drawing/2014/main" id="{6668BE13-7272-4295-90D4-F4803BCA810C}"/>
              </a:ext>
            </a:extLst>
          </p:cNvPr>
          <p:cNvCxnSpPr>
            <a:cxnSpLocks/>
          </p:cNvCxnSpPr>
          <p:nvPr/>
        </p:nvCxnSpPr>
        <p:spPr>
          <a:xfrm>
            <a:off x="4713144" y="574138"/>
            <a:ext cx="6963849" cy="526477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A1E42B-7BAF-4315-B964-C502F1B6B850}"/>
              </a:ext>
            </a:extLst>
          </p:cNvPr>
          <p:cNvCxnSpPr>
            <a:cxnSpLocks/>
          </p:cNvCxnSpPr>
          <p:nvPr/>
        </p:nvCxnSpPr>
        <p:spPr>
          <a:xfrm flipV="1">
            <a:off x="4513691" y="506725"/>
            <a:ext cx="6942585" cy="53321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79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9057B2B-0D8C-47F2-836B-2E7DD46215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BB01FB5-37B9-4EBD-AF40-DE68D3CA46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1">
            <a:extLst>
              <a:ext uri="{FF2B5EF4-FFF2-40B4-BE49-F238E27FC236}">
                <a16:creationId xmlns:a16="http://schemas.microsoft.com/office/drawing/2014/main" id="{06AF6A9A-0638-4916-AD29-9FC8FC07AE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graphicFrame>
        <p:nvGraphicFramePr>
          <p:cNvPr id="28" name="Content Placeholder 1">
            <a:extLst>
              <a:ext uri="{FF2B5EF4-FFF2-40B4-BE49-F238E27FC236}">
                <a16:creationId xmlns:a16="http://schemas.microsoft.com/office/drawing/2014/main" id="{511AB924-4198-4A52-A98C-5F177002C03A}"/>
              </a:ext>
            </a:extLst>
          </p:cNvPr>
          <p:cNvGraphicFramePr>
            <a:graphicFrameLocks noGrp="1"/>
          </p:cNvGraphicFramePr>
          <p:nvPr>
            <p:ph idx="1"/>
            <p:extLst>
              <p:ext uri="{D42A27DB-BD31-4B8C-83A1-F6EECF244321}">
                <p14:modId xmlns:p14="http://schemas.microsoft.com/office/powerpoint/2010/main" val="502546"/>
              </p:ext>
            </p:extLst>
          </p:nvPr>
        </p:nvGraphicFramePr>
        <p:xfrm>
          <a:off x="4149092" y="641552"/>
          <a:ext cx="7874742" cy="5212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EA82EF3-BF85-42CD-A651-9DC022357AC9}"/>
              </a:ext>
            </a:extLst>
          </p:cNvPr>
          <p:cNvSpPr txBox="1"/>
          <p:nvPr/>
        </p:nvSpPr>
        <p:spPr>
          <a:xfrm>
            <a:off x="1259893" y="3101093"/>
            <a:ext cx="2454052" cy="3029344"/>
          </a:xfrm>
          <a:prstGeom prst="rect">
            <a:avLst/>
          </a:prstGeom>
        </p:spPr>
        <p:txBody>
          <a:bodyPr vert="horz" lIns="91440" tIns="45720" rIns="91440" bIns="45720" rtlCol="0" anchor="t">
            <a:normAutofit/>
          </a:bodyPr>
          <a:lstStyle/>
          <a:p>
            <a:pPr marL="0" marR="0" lvl="0" indent="0" defTabSz="457200" fontAlgn="auto">
              <a:spcBef>
                <a:spcPct val="0"/>
              </a:spcBef>
              <a:spcAft>
                <a:spcPts val="600"/>
              </a:spcAft>
              <a:buClrTx/>
              <a:buSzTx/>
              <a:tabLst/>
              <a:defRPr/>
            </a:pPr>
            <a:r>
              <a:rPr lang="en-US" sz="3200">
                <a:solidFill>
                  <a:schemeClr val="bg1"/>
                </a:solidFill>
                <a:latin typeface="+mj-lt"/>
                <a:ea typeface="+mj-ea"/>
                <a:cs typeface="+mj-cs"/>
              </a:rPr>
              <a:t>2</a:t>
            </a:r>
            <a:r>
              <a:rPr kumimoji="0" lang="en-US" sz="3200" b="0" i="0" u="none" strike="noStrike" cap="none" spc="0" normalizeH="0" baseline="0" noProof="0">
                <a:ln>
                  <a:noFill/>
                </a:ln>
                <a:solidFill>
                  <a:schemeClr val="bg1"/>
                </a:solidFill>
                <a:effectLst/>
                <a:uLnTx/>
                <a:uFillTx/>
                <a:latin typeface="+mj-lt"/>
                <a:ea typeface="+mj-ea"/>
                <a:cs typeface="+mj-cs"/>
              </a:rPr>
              <a:t> Required Documents</a:t>
            </a:r>
          </a:p>
        </p:txBody>
      </p:sp>
    </p:spTree>
    <p:extLst>
      <p:ext uri="{BB962C8B-B14F-4D97-AF65-F5344CB8AC3E}">
        <p14:creationId xmlns:p14="http://schemas.microsoft.com/office/powerpoint/2010/main" val="173602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459C7A8-9F3A-4BFD-AB69-3F23A8D941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a:extLst>
              <a:ext uri="{FF2B5EF4-FFF2-40B4-BE49-F238E27FC236}">
                <a16:creationId xmlns:a16="http://schemas.microsoft.com/office/drawing/2014/main" id="{7C0FA09C-1B86-4BC1-8793-3DC3ECCC9F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A560C308-AF88-4E6B-B601-74A5B889E51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60" name="Oval 59">
              <a:extLst>
                <a:ext uri="{FF2B5EF4-FFF2-40B4-BE49-F238E27FC236}">
                  <a16:creationId xmlns:a16="http://schemas.microsoft.com/office/drawing/2014/main" id="{6C989C99-37FA-4068-B9DC-2E0199A20A8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1" name="Oval 60">
              <a:extLst>
                <a:ext uri="{FF2B5EF4-FFF2-40B4-BE49-F238E27FC236}">
                  <a16:creationId xmlns:a16="http://schemas.microsoft.com/office/drawing/2014/main" id="{57DA07CC-C857-4245-BE87-DBEDE8BC6AF5}"/>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486228" y="1469342"/>
            <a:ext cx="5221140" cy="1461918"/>
          </a:xfrm>
          <a:prstGeom prst="rect">
            <a:avLst/>
          </a:prstGeom>
          <a:noFill/>
        </p:spPr>
      </p:pic>
      <p:pic>
        <p:nvPicPr>
          <p:cNvPr id="11" name="Picture 10">
            <a:extLst>
              <a:ext uri="{FF2B5EF4-FFF2-40B4-BE49-F238E27FC236}">
                <a16:creationId xmlns:a16="http://schemas.microsoft.com/office/drawing/2014/main" id="{02D83531-CA6C-47A0-9A62-2C4B207133E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440768" y="474800"/>
            <a:ext cx="3295705" cy="3451003"/>
          </a:xfrm>
          <a:prstGeom prst="rect">
            <a:avLst/>
          </a:prstGeom>
        </p:spPr>
      </p:pic>
      <p:sp>
        <p:nvSpPr>
          <p:cNvPr id="7" name="Subtitle 6">
            <a:extLst>
              <a:ext uri="{FF2B5EF4-FFF2-40B4-BE49-F238E27FC236}">
                <a16:creationId xmlns:a16="http://schemas.microsoft.com/office/drawing/2014/main" id="{2E3124A8-1004-4C49-8A78-D11167435A1F}"/>
              </a:ext>
            </a:extLst>
          </p:cNvPr>
          <p:cNvSpPr>
            <a:spLocks noGrp="1"/>
          </p:cNvSpPr>
          <p:nvPr>
            <p:ph type="subTitle" idx="1"/>
          </p:nvPr>
        </p:nvSpPr>
        <p:spPr>
          <a:xfrm>
            <a:off x="1069848" y="5908302"/>
            <a:ext cx="9052560" cy="364482"/>
          </a:xfrm>
        </p:spPr>
        <p:txBody>
          <a:bodyPr vert="horz" lIns="91440" tIns="45720" rIns="91440" bIns="45720" rtlCol="0">
            <a:normAutofit lnSpcReduction="10000"/>
          </a:bodyPr>
          <a:lstStyle/>
          <a:p>
            <a:endParaRPr lang="en-US"/>
          </a:p>
        </p:txBody>
      </p:sp>
      <p:sp>
        <p:nvSpPr>
          <p:cNvPr id="9" name="Title 8">
            <a:extLst>
              <a:ext uri="{FF2B5EF4-FFF2-40B4-BE49-F238E27FC236}">
                <a16:creationId xmlns:a16="http://schemas.microsoft.com/office/drawing/2014/main" id="{5845570C-42D1-44B3-97A8-8276D8963CBE}"/>
              </a:ext>
            </a:extLst>
          </p:cNvPr>
          <p:cNvSpPr>
            <a:spLocks noGrp="1"/>
          </p:cNvSpPr>
          <p:nvPr>
            <p:ph type="ctrTitle"/>
          </p:nvPr>
        </p:nvSpPr>
        <p:spPr>
          <a:xfrm>
            <a:off x="1051560" y="4355692"/>
            <a:ext cx="9085940" cy="1472224"/>
          </a:xfrm>
        </p:spPr>
        <p:txBody>
          <a:bodyPr vert="horz" lIns="91440" tIns="45720" rIns="91440" bIns="45720" rtlCol="0" anchor="b">
            <a:normAutofit/>
          </a:bodyPr>
          <a:lstStyle/>
          <a:p>
            <a:r>
              <a:rPr lang="en-US" sz="3500"/>
              <a:t>Pamela R. Blazo, P.E.</a:t>
            </a:r>
          </a:p>
          <a:p>
            <a:r>
              <a:rPr lang="en-US" sz="3500"/>
              <a:t>MDOT Local Agency Programs Safety Engineer</a:t>
            </a:r>
          </a:p>
        </p:txBody>
      </p:sp>
    </p:spTree>
    <p:extLst>
      <p:ext uri="{BB962C8B-B14F-4D97-AF65-F5344CB8AC3E}">
        <p14:creationId xmlns:p14="http://schemas.microsoft.com/office/powerpoint/2010/main" val="90619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C533DD-1CF6-4A33-852D-3877441533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91" y="5346700"/>
            <a:ext cx="2329109"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Screen Clipping">
            <a:extLst>
              <a:ext uri="{FF2B5EF4-FFF2-40B4-BE49-F238E27FC236}">
                <a16:creationId xmlns:a16="http://schemas.microsoft.com/office/drawing/2014/main" id="{A1CDAB3E-DDE9-422B-8345-C64189DA00D0}"/>
              </a:ext>
            </a:extLst>
          </p:cNvPr>
          <p:cNvPicPr/>
          <p:nvPr/>
        </p:nvPicPr>
        <p:blipFill>
          <a:blip r:embed="rId3">
            <a:extLst>
              <a:ext uri="{28A0092B-C50C-407E-A947-70E740481C1C}">
                <a14:useLocalDpi xmlns:a14="http://schemas.microsoft.com/office/drawing/2010/main" val="0"/>
              </a:ext>
            </a:extLst>
          </a:blip>
          <a:stretch>
            <a:fillRect/>
          </a:stretch>
        </p:blipFill>
        <p:spPr>
          <a:xfrm>
            <a:off x="767240" y="484971"/>
            <a:ext cx="10827351" cy="4467767"/>
          </a:xfrm>
          <a:prstGeom prst="rect">
            <a:avLst/>
          </a:prstGeom>
        </p:spPr>
      </p:pic>
      <p:sp>
        <p:nvSpPr>
          <p:cNvPr id="11" name="Freeform: Shape 10">
            <a:extLst>
              <a:ext uri="{FF2B5EF4-FFF2-40B4-BE49-F238E27FC236}">
                <a16:creationId xmlns:a16="http://schemas.microsoft.com/office/drawing/2014/main" id="{61B91595-DF01-4E8B-80BF-B812BA9BFD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46694"/>
            <a:ext cx="10447252"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96D5E5-0414-4B62-936F-12E008519182}"/>
              </a:ext>
            </a:extLst>
          </p:cNvPr>
          <p:cNvSpPr>
            <a:spLocks noGrp="1"/>
          </p:cNvSpPr>
          <p:nvPr>
            <p:ph type="title"/>
          </p:nvPr>
        </p:nvSpPr>
        <p:spPr>
          <a:xfrm>
            <a:off x="767240" y="5444835"/>
            <a:ext cx="9095651" cy="830231"/>
          </a:xfrm>
        </p:spPr>
        <p:txBody>
          <a:bodyPr vert="horz" lIns="91440" tIns="45720" rIns="91440" bIns="45720" rtlCol="0" anchor="b">
            <a:normAutofit/>
          </a:bodyPr>
          <a:lstStyle/>
          <a:p>
            <a:r>
              <a:rPr lang="en-US" sz="4000" kern="1200" dirty="0">
                <a:solidFill>
                  <a:schemeClr val="tx1"/>
                </a:solidFill>
                <a:latin typeface="+mj-lt"/>
                <a:ea typeface="+mj-ea"/>
                <a:cs typeface="+mj-cs"/>
              </a:rPr>
              <a:t>Horizontal Curve Delineation</a:t>
            </a:r>
          </a:p>
        </p:txBody>
      </p:sp>
      <p:sp>
        <p:nvSpPr>
          <p:cNvPr id="3" name="Content Placeholder 2">
            <a:extLst>
              <a:ext uri="{FF2B5EF4-FFF2-40B4-BE49-F238E27FC236}">
                <a16:creationId xmlns:a16="http://schemas.microsoft.com/office/drawing/2014/main" id="{EBA9F8BE-C4F4-4552-AD78-9102CC10B9EB}"/>
              </a:ext>
            </a:extLst>
          </p:cNvPr>
          <p:cNvSpPr>
            <a:spLocks noGrp="1"/>
          </p:cNvSpPr>
          <p:nvPr>
            <p:ph idx="1"/>
          </p:nvPr>
        </p:nvSpPr>
        <p:spPr>
          <a:xfrm>
            <a:off x="767240" y="6275067"/>
            <a:ext cx="9095651" cy="347473"/>
          </a:xfrm>
        </p:spPr>
        <p:txBody>
          <a:bodyPr vert="horz" lIns="91440" tIns="45720" rIns="91440" bIns="45720" rtlCol="0">
            <a:noAutofit/>
          </a:bodyPr>
          <a:lstStyle/>
          <a:p>
            <a:pPr marL="0" indent="0">
              <a:buNone/>
            </a:pPr>
            <a:r>
              <a:rPr lang="en-US" sz="2000" kern="1200" dirty="0">
                <a:solidFill>
                  <a:schemeClr val="accent2">
                    <a:lumMod val="75000"/>
                  </a:schemeClr>
                </a:solidFill>
                <a:latin typeface="+mn-lt"/>
                <a:ea typeface="+mn-ea"/>
                <a:cs typeface="+mn-cs"/>
              </a:rPr>
              <a:t>Recommended vs Required</a:t>
            </a:r>
          </a:p>
        </p:txBody>
      </p:sp>
      <p:sp>
        <p:nvSpPr>
          <p:cNvPr id="5" name="TextBox 4">
            <a:extLst>
              <a:ext uri="{FF2B5EF4-FFF2-40B4-BE49-F238E27FC236}">
                <a16:creationId xmlns:a16="http://schemas.microsoft.com/office/drawing/2014/main" id="{F2DA83D9-8054-4DA8-B14D-9489EC93C050}"/>
              </a:ext>
            </a:extLst>
          </p:cNvPr>
          <p:cNvSpPr txBox="1"/>
          <p:nvPr/>
        </p:nvSpPr>
        <p:spPr>
          <a:xfrm>
            <a:off x="902208" y="4840043"/>
            <a:ext cx="73883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2011 MMUTCD, Table 2C-5</a:t>
            </a:r>
          </a:p>
        </p:txBody>
      </p:sp>
    </p:spTree>
    <p:extLst>
      <p:ext uri="{BB962C8B-B14F-4D97-AF65-F5344CB8AC3E}">
        <p14:creationId xmlns:p14="http://schemas.microsoft.com/office/powerpoint/2010/main" val="52033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4" descr="A close up of a country road&#10;&#10;Description generated with very high confidence">
            <a:extLst>
              <a:ext uri="{FF2B5EF4-FFF2-40B4-BE49-F238E27FC236}">
                <a16:creationId xmlns:a16="http://schemas.microsoft.com/office/drawing/2014/main" id="{96ED435E-4894-4A64-8BCE-514D0920224A}"/>
              </a:ext>
            </a:extLst>
          </p:cNvPr>
          <p:cNvPicPr>
            <a:picLocks noGrp="1" noChangeAspect="1"/>
          </p:cNvPicPr>
          <p:nvPr>
            <p:ph idx="1"/>
          </p:nvPr>
        </p:nvPicPr>
        <p:blipFill rotWithShape="1">
          <a:blip r:embed="rId2"/>
          <a:srcRect l="6222" r="-1" b="-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96D5E5-0414-4B62-936F-12E00851918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bg1"/>
                </a:solidFill>
              </a:rPr>
              <a:t>Horizontal Curve Delineation</a:t>
            </a:r>
          </a:p>
        </p:txBody>
      </p:sp>
    </p:spTree>
    <p:extLst>
      <p:ext uri="{BB962C8B-B14F-4D97-AF65-F5344CB8AC3E}">
        <p14:creationId xmlns:p14="http://schemas.microsoft.com/office/powerpoint/2010/main" val="420560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96ED435E-4894-4A64-8BCE-514D0920224A}"/>
              </a:ext>
            </a:extLst>
          </p:cNvPr>
          <p:cNvPicPr>
            <a:picLocks noGrp="1" noChangeAspect="1"/>
          </p:cNvPicPr>
          <p:nvPr>
            <p:ph idx="1"/>
          </p:nvPr>
        </p:nvPicPr>
        <p:blipFill rotWithShape="1">
          <a:blip r:embed="rId3"/>
          <a:srcRect l="6222" r="-1" b="-1"/>
          <a:stretch/>
        </p:blipFill>
        <p:spPr>
          <a:xfrm>
            <a:off x="0" y="0"/>
            <a:ext cx="12191998" cy="6858000"/>
          </a:xfrm>
          <a:prstGeom prst="rect">
            <a:avLst/>
          </a:prstGeom>
        </p:spPr>
      </p:pic>
      <p:sp>
        <p:nvSpPr>
          <p:cNvPr id="13" name="Rectangle 12">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drawing of a person&#10;&#10;Description generated with high confidence">
            <a:extLst>
              <a:ext uri="{FF2B5EF4-FFF2-40B4-BE49-F238E27FC236}">
                <a16:creationId xmlns:a16="http://schemas.microsoft.com/office/drawing/2014/main" id="{7AAAC835-D618-4F23-9963-099D3922F6A9}"/>
              </a:ext>
            </a:extLst>
          </p:cNvPr>
          <p:cNvPicPr>
            <a:picLocks noChangeAspect="1"/>
          </p:cNvPicPr>
          <p:nvPr/>
        </p:nvPicPr>
        <p:blipFill>
          <a:blip r:embed="rId4"/>
          <a:stretch>
            <a:fillRect/>
          </a:stretch>
        </p:blipFill>
        <p:spPr>
          <a:xfrm>
            <a:off x="9646254" y="2857420"/>
            <a:ext cx="1143160" cy="1143160"/>
          </a:xfrm>
          <a:prstGeom prst="rect">
            <a:avLst/>
          </a:prstGeom>
        </p:spPr>
      </p:pic>
      <p:cxnSp>
        <p:nvCxnSpPr>
          <p:cNvPr id="7" name="Straight Connector 6">
            <a:extLst>
              <a:ext uri="{FF2B5EF4-FFF2-40B4-BE49-F238E27FC236}">
                <a16:creationId xmlns:a16="http://schemas.microsoft.com/office/drawing/2014/main" id="{7690CD7C-0E5E-4780-82F9-F188DFDA5209}"/>
              </a:ext>
            </a:extLst>
          </p:cNvPr>
          <p:cNvCxnSpPr/>
          <p:nvPr/>
        </p:nvCxnSpPr>
        <p:spPr>
          <a:xfrm>
            <a:off x="10216896" y="4023360"/>
            <a:ext cx="0" cy="16650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96D5E5-0414-4B62-936F-12E00851918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Horizontal Curve Delineation – Advance Curve Sign</a:t>
            </a:r>
          </a:p>
        </p:txBody>
      </p:sp>
    </p:spTree>
    <p:extLst>
      <p:ext uri="{BB962C8B-B14F-4D97-AF65-F5344CB8AC3E}">
        <p14:creationId xmlns:p14="http://schemas.microsoft.com/office/powerpoint/2010/main" val="234304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96ED435E-4894-4A64-8BCE-514D0920224A}"/>
              </a:ext>
            </a:extLst>
          </p:cNvPr>
          <p:cNvPicPr>
            <a:picLocks noGrp="1" noChangeAspect="1"/>
          </p:cNvPicPr>
          <p:nvPr>
            <p:ph idx="1"/>
          </p:nvPr>
        </p:nvPicPr>
        <p:blipFill rotWithShape="1">
          <a:blip r:embed="rId3"/>
          <a:srcRect l="6222" r="-1" b="-1"/>
          <a:stretch/>
        </p:blipFill>
        <p:spPr>
          <a:xfrm>
            <a:off x="0" y="0"/>
            <a:ext cx="12191998" cy="6858000"/>
          </a:xfrm>
          <a:prstGeom prst="rect">
            <a:avLst/>
          </a:prstGeom>
        </p:spPr>
      </p:pic>
      <p:sp>
        <p:nvSpPr>
          <p:cNvPr id="13" name="Rectangle 12">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drawing of a person&#10;&#10;Description generated with high confidence">
            <a:extLst>
              <a:ext uri="{FF2B5EF4-FFF2-40B4-BE49-F238E27FC236}">
                <a16:creationId xmlns:a16="http://schemas.microsoft.com/office/drawing/2014/main" id="{7AAAC835-D618-4F23-9963-099D3922F6A9}"/>
              </a:ext>
            </a:extLst>
          </p:cNvPr>
          <p:cNvPicPr>
            <a:picLocks noChangeAspect="1"/>
          </p:cNvPicPr>
          <p:nvPr/>
        </p:nvPicPr>
        <p:blipFill>
          <a:blip r:embed="rId4"/>
          <a:stretch>
            <a:fillRect/>
          </a:stretch>
        </p:blipFill>
        <p:spPr>
          <a:xfrm>
            <a:off x="9646254" y="2857420"/>
            <a:ext cx="1143160" cy="1143160"/>
          </a:xfrm>
          <a:prstGeom prst="rect">
            <a:avLst/>
          </a:prstGeom>
        </p:spPr>
      </p:pic>
      <p:cxnSp>
        <p:nvCxnSpPr>
          <p:cNvPr id="7" name="Straight Connector 6">
            <a:extLst>
              <a:ext uri="{FF2B5EF4-FFF2-40B4-BE49-F238E27FC236}">
                <a16:creationId xmlns:a16="http://schemas.microsoft.com/office/drawing/2014/main" id="{7690CD7C-0E5E-4780-82F9-F188DFDA5209}"/>
              </a:ext>
            </a:extLst>
          </p:cNvPr>
          <p:cNvCxnSpPr/>
          <p:nvPr/>
        </p:nvCxnSpPr>
        <p:spPr>
          <a:xfrm>
            <a:off x="10216896" y="4023360"/>
            <a:ext cx="0" cy="16650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96D5E5-0414-4B62-936F-12E00851918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Horizontal Curve Delineation – Advisory Speed Sign</a:t>
            </a:r>
          </a:p>
        </p:txBody>
      </p:sp>
      <p:pic>
        <p:nvPicPr>
          <p:cNvPr id="3" name="Picture 2">
            <a:extLst>
              <a:ext uri="{FF2B5EF4-FFF2-40B4-BE49-F238E27FC236}">
                <a16:creationId xmlns:a16="http://schemas.microsoft.com/office/drawing/2014/main" id="{4F301DF2-AD12-4A3E-9720-62FECF192ACA}"/>
              </a:ext>
            </a:extLst>
          </p:cNvPr>
          <p:cNvPicPr>
            <a:picLocks noChangeAspect="1"/>
          </p:cNvPicPr>
          <p:nvPr/>
        </p:nvPicPr>
        <p:blipFill>
          <a:blip r:embed="rId5"/>
          <a:stretch>
            <a:fillRect/>
          </a:stretch>
        </p:blipFill>
        <p:spPr>
          <a:xfrm>
            <a:off x="9977276" y="4027615"/>
            <a:ext cx="479240" cy="491221"/>
          </a:xfrm>
          <a:prstGeom prst="rect">
            <a:avLst/>
          </a:prstGeom>
        </p:spPr>
      </p:pic>
    </p:spTree>
    <p:extLst>
      <p:ext uri="{BB962C8B-B14F-4D97-AF65-F5344CB8AC3E}">
        <p14:creationId xmlns:p14="http://schemas.microsoft.com/office/powerpoint/2010/main" val="410027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96ED435E-4894-4A64-8BCE-514D0920224A}"/>
              </a:ext>
            </a:extLst>
          </p:cNvPr>
          <p:cNvPicPr>
            <a:picLocks noGrp="1" noChangeAspect="1"/>
          </p:cNvPicPr>
          <p:nvPr>
            <p:ph idx="1"/>
          </p:nvPr>
        </p:nvPicPr>
        <p:blipFill rotWithShape="1">
          <a:blip r:embed="rId3"/>
          <a:srcRect l="6222" r="-1" b="-1"/>
          <a:stretch/>
        </p:blipFill>
        <p:spPr>
          <a:xfrm>
            <a:off x="0" y="0"/>
            <a:ext cx="12191998" cy="6858000"/>
          </a:xfrm>
          <a:prstGeom prst="rect">
            <a:avLst/>
          </a:prstGeom>
        </p:spPr>
      </p:pic>
      <p:sp>
        <p:nvSpPr>
          <p:cNvPr id="13" name="Rectangle 12">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drawing of a person&#10;&#10;Description generated with high confidence">
            <a:extLst>
              <a:ext uri="{FF2B5EF4-FFF2-40B4-BE49-F238E27FC236}">
                <a16:creationId xmlns:a16="http://schemas.microsoft.com/office/drawing/2014/main" id="{7AAAC835-D618-4F23-9963-099D3922F6A9}"/>
              </a:ext>
            </a:extLst>
          </p:cNvPr>
          <p:cNvPicPr>
            <a:picLocks noChangeAspect="1"/>
          </p:cNvPicPr>
          <p:nvPr/>
        </p:nvPicPr>
        <p:blipFill>
          <a:blip r:embed="rId4"/>
          <a:stretch>
            <a:fillRect/>
          </a:stretch>
        </p:blipFill>
        <p:spPr>
          <a:xfrm>
            <a:off x="9646254" y="2857420"/>
            <a:ext cx="1143160" cy="1143160"/>
          </a:xfrm>
          <a:prstGeom prst="rect">
            <a:avLst/>
          </a:prstGeom>
        </p:spPr>
      </p:pic>
      <p:cxnSp>
        <p:nvCxnSpPr>
          <p:cNvPr id="7" name="Straight Connector 6">
            <a:extLst>
              <a:ext uri="{FF2B5EF4-FFF2-40B4-BE49-F238E27FC236}">
                <a16:creationId xmlns:a16="http://schemas.microsoft.com/office/drawing/2014/main" id="{7690CD7C-0E5E-4780-82F9-F188DFDA5209}"/>
              </a:ext>
            </a:extLst>
          </p:cNvPr>
          <p:cNvCxnSpPr/>
          <p:nvPr/>
        </p:nvCxnSpPr>
        <p:spPr>
          <a:xfrm>
            <a:off x="10216896" y="4023360"/>
            <a:ext cx="0" cy="16650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96D5E5-0414-4B62-936F-12E00851918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Horizontal Curve Delineation – Target Arrow Sign</a:t>
            </a:r>
          </a:p>
        </p:txBody>
      </p:sp>
      <p:pic>
        <p:nvPicPr>
          <p:cNvPr id="9" name="Picture 8" descr="A picture containing clipart&#10;&#10;Description generated with high confidence">
            <a:extLst>
              <a:ext uri="{FF2B5EF4-FFF2-40B4-BE49-F238E27FC236}">
                <a16:creationId xmlns:a16="http://schemas.microsoft.com/office/drawing/2014/main" id="{7FA0611A-828B-4AF1-9DE8-F66522320D39}"/>
              </a:ext>
            </a:extLst>
          </p:cNvPr>
          <p:cNvPicPr>
            <a:picLocks noChangeAspect="1"/>
          </p:cNvPicPr>
          <p:nvPr/>
        </p:nvPicPr>
        <p:blipFill>
          <a:blip r:embed="rId5"/>
          <a:stretch>
            <a:fillRect/>
          </a:stretch>
        </p:blipFill>
        <p:spPr>
          <a:xfrm rot="10800000">
            <a:off x="3813998" y="2429000"/>
            <a:ext cx="197169" cy="100101"/>
          </a:xfrm>
          <a:prstGeom prst="rect">
            <a:avLst/>
          </a:prstGeom>
        </p:spPr>
      </p:pic>
      <p:pic>
        <p:nvPicPr>
          <p:cNvPr id="11" name="Picture 10">
            <a:extLst>
              <a:ext uri="{FF2B5EF4-FFF2-40B4-BE49-F238E27FC236}">
                <a16:creationId xmlns:a16="http://schemas.microsoft.com/office/drawing/2014/main" id="{3D0CD5B6-72D9-495F-9CFA-278BBDE56F15}"/>
              </a:ext>
            </a:extLst>
          </p:cNvPr>
          <p:cNvPicPr>
            <a:picLocks noChangeAspect="1"/>
          </p:cNvPicPr>
          <p:nvPr/>
        </p:nvPicPr>
        <p:blipFill>
          <a:blip r:embed="rId6"/>
          <a:stretch>
            <a:fillRect/>
          </a:stretch>
        </p:blipFill>
        <p:spPr>
          <a:xfrm>
            <a:off x="9981635" y="4000580"/>
            <a:ext cx="479101" cy="491078"/>
          </a:xfrm>
          <a:prstGeom prst="rect">
            <a:avLst/>
          </a:prstGeom>
        </p:spPr>
      </p:pic>
    </p:spTree>
    <p:extLst>
      <p:ext uri="{BB962C8B-B14F-4D97-AF65-F5344CB8AC3E}">
        <p14:creationId xmlns:p14="http://schemas.microsoft.com/office/powerpoint/2010/main" val="365633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96ED435E-4894-4A64-8BCE-514D0920224A}"/>
              </a:ext>
            </a:extLst>
          </p:cNvPr>
          <p:cNvPicPr>
            <a:picLocks noGrp="1" noChangeAspect="1"/>
          </p:cNvPicPr>
          <p:nvPr>
            <p:ph idx="1"/>
          </p:nvPr>
        </p:nvPicPr>
        <p:blipFill rotWithShape="1">
          <a:blip r:embed="rId3"/>
          <a:srcRect l="6222" r="-1" b="-1"/>
          <a:stretch/>
        </p:blipFill>
        <p:spPr>
          <a:xfrm>
            <a:off x="0" y="0"/>
            <a:ext cx="12191998" cy="6858000"/>
          </a:xfrm>
          <a:prstGeom prst="rect">
            <a:avLst/>
          </a:prstGeom>
        </p:spPr>
      </p:pic>
      <p:sp>
        <p:nvSpPr>
          <p:cNvPr id="13" name="Rectangle 12">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drawing of a person&#10;&#10;Description generated with high confidence">
            <a:extLst>
              <a:ext uri="{FF2B5EF4-FFF2-40B4-BE49-F238E27FC236}">
                <a16:creationId xmlns:a16="http://schemas.microsoft.com/office/drawing/2014/main" id="{7AAAC835-D618-4F23-9963-099D3922F6A9}"/>
              </a:ext>
            </a:extLst>
          </p:cNvPr>
          <p:cNvPicPr>
            <a:picLocks noChangeAspect="1"/>
          </p:cNvPicPr>
          <p:nvPr/>
        </p:nvPicPr>
        <p:blipFill>
          <a:blip r:embed="rId4"/>
          <a:stretch>
            <a:fillRect/>
          </a:stretch>
        </p:blipFill>
        <p:spPr>
          <a:xfrm>
            <a:off x="9646254" y="2857420"/>
            <a:ext cx="1143160" cy="1143160"/>
          </a:xfrm>
          <a:prstGeom prst="rect">
            <a:avLst/>
          </a:prstGeom>
        </p:spPr>
      </p:pic>
      <p:cxnSp>
        <p:nvCxnSpPr>
          <p:cNvPr id="7" name="Straight Connector 6">
            <a:extLst>
              <a:ext uri="{FF2B5EF4-FFF2-40B4-BE49-F238E27FC236}">
                <a16:creationId xmlns:a16="http://schemas.microsoft.com/office/drawing/2014/main" id="{7690CD7C-0E5E-4780-82F9-F188DFDA5209}"/>
              </a:ext>
            </a:extLst>
          </p:cNvPr>
          <p:cNvCxnSpPr/>
          <p:nvPr/>
        </p:nvCxnSpPr>
        <p:spPr>
          <a:xfrm>
            <a:off x="10216896" y="4023360"/>
            <a:ext cx="0" cy="16650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96D5E5-0414-4B62-936F-12E00851918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Horizontal Curve Delineation – Chevron Signs</a:t>
            </a:r>
          </a:p>
        </p:txBody>
      </p:sp>
      <p:pic>
        <p:nvPicPr>
          <p:cNvPr id="3" name="Picture 2">
            <a:extLst>
              <a:ext uri="{FF2B5EF4-FFF2-40B4-BE49-F238E27FC236}">
                <a16:creationId xmlns:a16="http://schemas.microsoft.com/office/drawing/2014/main" id="{4F301DF2-AD12-4A3E-9720-62FECF192ACA}"/>
              </a:ext>
            </a:extLst>
          </p:cNvPr>
          <p:cNvPicPr>
            <a:picLocks noChangeAspect="1"/>
          </p:cNvPicPr>
          <p:nvPr/>
        </p:nvPicPr>
        <p:blipFill>
          <a:blip r:embed="rId5"/>
          <a:stretch>
            <a:fillRect/>
          </a:stretch>
        </p:blipFill>
        <p:spPr>
          <a:xfrm>
            <a:off x="9977276" y="4027615"/>
            <a:ext cx="479240" cy="491221"/>
          </a:xfrm>
          <a:prstGeom prst="rect">
            <a:avLst/>
          </a:prstGeom>
        </p:spPr>
      </p:pic>
      <p:pic>
        <p:nvPicPr>
          <p:cNvPr id="6" name="Picture 5" descr="A sign on the screen&#10;&#10;Description generated with high confidence">
            <a:extLst>
              <a:ext uri="{FF2B5EF4-FFF2-40B4-BE49-F238E27FC236}">
                <a16:creationId xmlns:a16="http://schemas.microsoft.com/office/drawing/2014/main" id="{ADE53FCB-0BDF-4EDE-9EA8-8B860FA82C75}"/>
              </a:ext>
            </a:extLst>
          </p:cNvPr>
          <p:cNvPicPr>
            <a:picLocks noChangeAspect="1"/>
          </p:cNvPicPr>
          <p:nvPr/>
        </p:nvPicPr>
        <p:blipFill>
          <a:blip r:embed="rId6"/>
          <a:stretch>
            <a:fillRect/>
          </a:stretch>
        </p:blipFill>
        <p:spPr>
          <a:xfrm flipH="1">
            <a:off x="3042731" y="2549580"/>
            <a:ext cx="143125" cy="200733"/>
          </a:xfrm>
          <a:prstGeom prst="rect">
            <a:avLst/>
          </a:prstGeom>
        </p:spPr>
      </p:pic>
      <p:pic>
        <p:nvPicPr>
          <p:cNvPr id="14" name="Picture 13" descr="A sign on the screen&#10;&#10;Description generated with high confidence">
            <a:extLst>
              <a:ext uri="{FF2B5EF4-FFF2-40B4-BE49-F238E27FC236}">
                <a16:creationId xmlns:a16="http://schemas.microsoft.com/office/drawing/2014/main" id="{994A3B7C-4A3F-46D2-A3F5-BBE7B633EC1B}"/>
              </a:ext>
            </a:extLst>
          </p:cNvPr>
          <p:cNvPicPr>
            <a:picLocks noChangeAspect="1"/>
          </p:cNvPicPr>
          <p:nvPr/>
        </p:nvPicPr>
        <p:blipFill>
          <a:blip r:embed="rId6"/>
          <a:stretch>
            <a:fillRect/>
          </a:stretch>
        </p:blipFill>
        <p:spPr>
          <a:xfrm flipH="1">
            <a:off x="3362581" y="2434976"/>
            <a:ext cx="123104" cy="172654"/>
          </a:xfrm>
          <a:prstGeom prst="rect">
            <a:avLst/>
          </a:prstGeom>
        </p:spPr>
      </p:pic>
      <p:pic>
        <p:nvPicPr>
          <p:cNvPr id="16" name="Picture 15" descr="A sign on the screen&#10;&#10;Description generated with high confidence">
            <a:extLst>
              <a:ext uri="{FF2B5EF4-FFF2-40B4-BE49-F238E27FC236}">
                <a16:creationId xmlns:a16="http://schemas.microsoft.com/office/drawing/2014/main" id="{A41D5A56-7A08-4241-928A-087616E667EF}"/>
              </a:ext>
            </a:extLst>
          </p:cNvPr>
          <p:cNvPicPr>
            <a:picLocks noChangeAspect="1"/>
          </p:cNvPicPr>
          <p:nvPr/>
        </p:nvPicPr>
        <p:blipFill>
          <a:blip r:embed="rId6"/>
          <a:stretch>
            <a:fillRect/>
          </a:stretch>
        </p:blipFill>
        <p:spPr>
          <a:xfrm flipH="1">
            <a:off x="3662412" y="2382377"/>
            <a:ext cx="119218" cy="167203"/>
          </a:xfrm>
          <a:prstGeom prst="rect">
            <a:avLst/>
          </a:prstGeom>
        </p:spPr>
      </p:pic>
      <p:pic>
        <p:nvPicPr>
          <p:cNvPr id="18" name="Picture 17" descr="A sign on the screen&#10;&#10;Description generated with high confidence">
            <a:extLst>
              <a:ext uri="{FF2B5EF4-FFF2-40B4-BE49-F238E27FC236}">
                <a16:creationId xmlns:a16="http://schemas.microsoft.com/office/drawing/2014/main" id="{DA5F488F-2383-4731-BC66-91534E6EBEB8}"/>
              </a:ext>
            </a:extLst>
          </p:cNvPr>
          <p:cNvPicPr>
            <a:picLocks noChangeAspect="1"/>
          </p:cNvPicPr>
          <p:nvPr/>
        </p:nvPicPr>
        <p:blipFill>
          <a:blip r:embed="rId6"/>
          <a:stretch>
            <a:fillRect/>
          </a:stretch>
        </p:blipFill>
        <p:spPr>
          <a:xfrm flipH="1">
            <a:off x="3958356" y="2382377"/>
            <a:ext cx="91976" cy="128997"/>
          </a:xfrm>
          <a:prstGeom prst="rect">
            <a:avLst/>
          </a:prstGeom>
        </p:spPr>
      </p:pic>
      <p:cxnSp>
        <p:nvCxnSpPr>
          <p:cNvPr id="12" name="Straight Connector 11">
            <a:extLst>
              <a:ext uri="{FF2B5EF4-FFF2-40B4-BE49-F238E27FC236}">
                <a16:creationId xmlns:a16="http://schemas.microsoft.com/office/drawing/2014/main" id="{917553B4-9C8A-4EC1-A1AF-7DC6EBB86CB6}"/>
              </a:ext>
            </a:extLst>
          </p:cNvPr>
          <p:cNvCxnSpPr/>
          <p:nvPr/>
        </p:nvCxnSpPr>
        <p:spPr>
          <a:xfrm>
            <a:off x="3114293" y="2750313"/>
            <a:ext cx="0" cy="3970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0B837E-C135-4899-9DDC-7C752F93ECBD}"/>
              </a:ext>
            </a:extLst>
          </p:cNvPr>
          <p:cNvCxnSpPr>
            <a:cxnSpLocks/>
          </p:cNvCxnSpPr>
          <p:nvPr/>
        </p:nvCxnSpPr>
        <p:spPr>
          <a:xfrm>
            <a:off x="3419093" y="2607630"/>
            <a:ext cx="0" cy="207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DB01998-DEC2-49D3-A50D-E4B42153F903}"/>
              </a:ext>
            </a:extLst>
          </p:cNvPr>
          <p:cNvCxnSpPr>
            <a:cxnSpLocks/>
          </p:cNvCxnSpPr>
          <p:nvPr/>
        </p:nvCxnSpPr>
        <p:spPr>
          <a:xfrm>
            <a:off x="3722021" y="2538351"/>
            <a:ext cx="0" cy="1727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B7D259-2D04-411D-B7F4-5C40ABF4005D}"/>
              </a:ext>
            </a:extLst>
          </p:cNvPr>
          <p:cNvCxnSpPr>
            <a:cxnSpLocks/>
          </p:cNvCxnSpPr>
          <p:nvPr/>
        </p:nvCxnSpPr>
        <p:spPr>
          <a:xfrm>
            <a:off x="4004344" y="2511374"/>
            <a:ext cx="0" cy="1385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descr="A sign on the screen&#10;&#10;Description generated with high confidence">
            <a:extLst>
              <a:ext uri="{FF2B5EF4-FFF2-40B4-BE49-F238E27FC236}">
                <a16:creationId xmlns:a16="http://schemas.microsoft.com/office/drawing/2014/main" id="{8886FF02-8689-4E24-9DA3-4607040D3301}"/>
              </a:ext>
            </a:extLst>
          </p:cNvPr>
          <p:cNvPicPr>
            <a:picLocks noChangeAspect="1"/>
          </p:cNvPicPr>
          <p:nvPr/>
        </p:nvPicPr>
        <p:blipFill>
          <a:blip r:embed="rId6"/>
          <a:stretch>
            <a:fillRect/>
          </a:stretch>
        </p:blipFill>
        <p:spPr>
          <a:xfrm flipH="1">
            <a:off x="4240679" y="2392306"/>
            <a:ext cx="91976" cy="128997"/>
          </a:xfrm>
          <a:prstGeom prst="rect">
            <a:avLst/>
          </a:prstGeom>
        </p:spPr>
      </p:pic>
      <p:cxnSp>
        <p:nvCxnSpPr>
          <p:cNvPr id="23" name="Straight Connector 22">
            <a:extLst>
              <a:ext uri="{FF2B5EF4-FFF2-40B4-BE49-F238E27FC236}">
                <a16:creationId xmlns:a16="http://schemas.microsoft.com/office/drawing/2014/main" id="{FED1C5FD-8682-4A89-84FA-FBF8FF830BF7}"/>
              </a:ext>
            </a:extLst>
          </p:cNvPr>
          <p:cNvCxnSpPr>
            <a:cxnSpLocks/>
          </p:cNvCxnSpPr>
          <p:nvPr/>
        </p:nvCxnSpPr>
        <p:spPr>
          <a:xfrm>
            <a:off x="4286667" y="2511374"/>
            <a:ext cx="0" cy="96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7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96ED435E-4894-4A64-8BCE-514D0920224A}"/>
              </a:ext>
            </a:extLst>
          </p:cNvPr>
          <p:cNvPicPr>
            <a:picLocks noGrp="1" noChangeAspect="1"/>
          </p:cNvPicPr>
          <p:nvPr>
            <p:ph idx="1"/>
          </p:nvPr>
        </p:nvPicPr>
        <p:blipFill rotWithShape="1">
          <a:blip r:embed="rId3"/>
          <a:srcRect l="6222" r="-1" b="-1"/>
          <a:stretch/>
        </p:blipFill>
        <p:spPr>
          <a:xfrm>
            <a:off x="0" y="0"/>
            <a:ext cx="12191998" cy="6858000"/>
          </a:xfrm>
          <a:prstGeom prst="rect">
            <a:avLst/>
          </a:prstGeom>
        </p:spPr>
      </p:pic>
      <p:sp>
        <p:nvSpPr>
          <p:cNvPr id="13" name="Rectangle 12">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690CD7C-0E5E-4780-82F9-F188DFDA5209}"/>
              </a:ext>
            </a:extLst>
          </p:cNvPr>
          <p:cNvCxnSpPr>
            <a:cxnSpLocks/>
          </p:cNvCxnSpPr>
          <p:nvPr/>
        </p:nvCxnSpPr>
        <p:spPr>
          <a:xfrm>
            <a:off x="10216896" y="4023360"/>
            <a:ext cx="0" cy="1218623"/>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drawing of a person&#10;&#10;Description generated with high confidence">
            <a:extLst>
              <a:ext uri="{FF2B5EF4-FFF2-40B4-BE49-F238E27FC236}">
                <a16:creationId xmlns:a16="http://schemas.microsoft.com/office/drawing/2014/main" id="{7AAAC835-D618-4F23-9963-099D3922F6A9}"/>
              </a:ext>
            </a:extLst>
          </p:cNvPr>
          <p:cNvPicPr>
            <a:picLocks noChangeAspect="1"/>
          </p:cNvPicPr>
          <p:nvPr/>
        </p:nvPicPr>
        <p:blipFill>
          <a:blip r:embed="rId4"/>
          <a:stretch>
            <a:fillRect/>
          </a:stretch>
        </p:blipFill>
        <p:spPr>
          <a:xfrm>
            <a:off x="9646254" y="2857420"/>
            <a:ext cx="1143160" cy="1143160"/>
          </a:xfrm>
          <a:prstGeom prst="rect">
            <a:avLst/>
          </a:prstGeom>
        </p:spPr>
      </p:pic>
      <p:sp>
        <p:nvSpPr>
          <p:cNvPr id="2" name="Title 1">
            <a:extLst>
              <a:ext uri="{FF2B5EF4-FFF2-40B4-BE49-F238E27FC236}">
                <a16:creationId xmlns:a16="http://schemas.microsoft.com/office/drawing/2014/main" id="{8696D5E5-0414-4B62-936F-12E00851918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Horizontal Curve Delineation – Reflective Post Sheeting</a:t>
            </a:r>
          </a:p>
        </p:txBody>
      </p:sp>
      <p:pic>
        <p:nvPicPr>
          <p:cNvPr id="3" name="Picture 2">
            <a:extLst>
              <a:ext uri="{FF2B5EF4-FFF2-40B4-BE49-F238E27FC236}">
                <a16:creationId xmlns:a16="http://schemas.microsoft.com/office/drawing/2014/main" id="{4F301DF2-AD12-4A3E-9720-62FECF192ACA}"/>
              </a:ext>
            </a:extLst>
          </p:cNvPr>
          <p:cNvPicPr>
            <a:picLocks noChangeAspect="1"/>
          </p:cNvPicPr>
          <p:nvPr/>
        </p:nvPicPr>
        <p:blipFill>
          <a:blip r:embed="rId5"/>
          <a:stretch>
            <a:fillRect/>
          </a:stretch>
        </p:blipFill>
        <p:spPr>
          <a:xfrm>
            <a:off x="9977276" y="4027615"/>
            <a:ext cx="479240" cy="491221"/>
          </a:xfrm>
          <a:prstGeom prst="rect">
            <a:avLst/>
          </a:prstGeom>
        </p:spPr>
      </p:pic>
      <p:pic>
        <p:nvPicPr>
          <p:cNvPr id="6" name="Picture 5" descr="A sign on the screen&#10;&#10;Description generated with high confidence">
            <a:extLst>
              <a:ext uri="{FF2B5EF4-FFF2-40B4-BE49-F238E27FC236}">
                <a16:creationId xmlns:a16="http://schemas.microsoft.com/office/drawing/2014/main" id="{ADE53FCB-0BDF-4EDE-9EA8-8B860FA82C75}"/>
              </a:ext>
            </a:extLst>
          </p:cNvPr>
          <p:cNvPicPr>
            <a:picLocks noChangeAspect="1"/>
          </p:cNvPicPr>
          <p:nvPr/>
        </p:nvPicPr>
        <p:blipFill>
          <a:blip r:embed="rId6"/>
          <a:stretch>
            <a:fillRect/>
          </a:stretch>
        </p:blipFill>
        <p:spPr>
          <a:xfrm flipH="1">
            <a:off x="3042731" y="2549580"/>
            <a:ext cx="143125" cy="200733"/>
          </a:xfrm>
          <a:prstGeom prst="rect">
            <a:avLst/>
          </a:prstGeom>
        </p:spPr>
      </p:pic>
      <p:pic>
        <p:nvPicPr>
          <p:cNvPr id="14" name="Picture 13" descr="A sign on the screen&#10;&#10;Description generated with high confidence">
            <a:extLst>
              <a:ext uri="{FF2B5EF4-FFF2-40B4-BE49-F238E27FC236}">
                <a16:creationId xmlns:a16="http://schemas.microsoft.com/office/drawing/2014/main" id="{994A3B7C-4A3F-46D2-A3F5-BBE7B633EC1B}"/>
              </a:ext>
            </a:extLst>
          </p:cNvPr>
          <p:cNvPicPr>
            <a:picLocks noChangeAspect="1"/>
          </p:cNvPicPr>
          <p:nvPr/>
        </p:nvPicPr>
        <p:blipFill>
          <a:blip r:embed="rId6"/>
          <a:stretch>
            <a:fillRect/>
          </a:stretch>
        </p:blipFill>
        <p:spPr>
          <a:xfrm flipH="1">
            <a:off x="3362581" y="2434976"/>
            <a:ext cx="123104" cy="172654"/>
          </a:xfrm>
          <a:prstGeom prst="rect">
            <a:avLst/>
          </a:prstGeom>
        </p:spPr>
      </p:pic>
      <p:pic>
        <p:nvPicPr>
          <p:cNvPr id="16" name="Picture 15" descr="A sign on the screen&#10;&#10;Description generated with high confidence">
            <a:extLst>
              <a:ext uri="{FF2B5EF4-FFF2-40B4-BE49-F238E27FC236}">
                <a16:creationId xmlns:a16="http://schemas.microsoft.com/office/drawing/2014/main" id="{A41D5A56-7A08-4241-928A-087616E667EF}"/>
              </a:ext>
            </a:extLst>
          </p:cNvPr>
          <p:cNvPicPr>
            <a:picLocks noChangeAspect="1"/>
          </p:cNvPicPr>
          <p:nvPr/>
        </p:nvPicPr>
        <p:blipFill>
          <a:blip r:embed="rId6"/>
          <a:stretch>
            <a:fillRect/>
          </a:stretch>
        </p:blipFill>
        <p:spPr>
          <a:xfrm flipH="1">
            <a:off x="3662412" y="2382377"/>
            <a:ext cx="119218" cy="167203"/>
          </a:xfrm>
          <a:prstGeom prst="rect">
            <a:avLst/>
          </a:prstGeom>
        </p:spPr>
      </p:pic>
      <p:pic>
        <p:nvPicPr>
          <p:cNvPr id="18" name="Picture 17" descr="A sign on the screen&#10;&#10;Description generated with high confidence">
            <a:extLst>
              <a:ext uri="{FF2B5EF4-FFF2-40B4-BE49-F238E27FC236}">
                <a16:creationId xmlns:a16="http://schemas.microsoft.com/office/drawing/2014/main" id="{DA5F488F-2383-4731-BC66-91534E6EBEB8}"/>
              </a:ext>
            </a:extLst>
          </p:cNvPr>
          <p:cNvPicPr>
            <a:picLocks noChangeAspect="1"/>
          </p:cNvPicPr>
          <p:nvPr/>
        </p:nvPicPr>
        <p:blipFill>
          <a:blip r:embed="rId6"/>
          <a:stretch>
            <a:fillRect/>
          </a:stretch>
        </p:blipFill>
        <p:spPr>
          <a:xfrm flipH="1">
            <a:off x="3958356" y="2382377"/>
            <a:ext cx="91976" cy="128997"/>
          </a:xfrm>
          <a:prstGeom prst="rect">
            <a:avLst/>
          </a:prstGeom>
        </p:spPr>
      </p:pic>
      <p:cxnSp>
        <p:nvCxnSpPr>
          <p:cNvPr id="12" name="Straight Connector 11">
            <a:extLst>
              <a:ext uri="{FF2B5EF4-FFF2-40B4-BE49-F238E27FC236}">
                <a16:creationId xmlns:a16="http://schemas.microsoft.com/office/drawing/2014/main" id="{917553B4-9C8A-4EC1-A1AF-7DC6EBB86CB6}"/>
              </a:ext>
            </a:extLst>
          </p:cNvPr>
          <p:cNvCxnSpPr/>
          <p:nvPr/>
        </p:nvCxnSpPr>
        <p:spPr>
          <a:xfrm>
            <a:off x="3114293" y="2750313"/>
            <a:ext cx="0" cy="397042"/>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0B837E-C135-4899-9DDC-7C752F93ECBD}"/>
              </a:ext>
            </a:extLst>
          </p:cNvPr>
          <p:cNvCxnSpPr>
            <a:cxnSpLocks/>
          </p:cNvCxnSpPr>
          <p:nvPr/>
        </p:nvCxnSpPr>
        <p:spPr>
          <a:xfrm>
            <a:off x="3419093" y="2607630"/>
            <a:ext cx="0" cy="207008"/>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DB01998-DEC2-49D3-A50D-E4B42153F903}"/>
              </a:ext>
            </a:extLst>
          </p:cNvPr>
          <p:cNvCxnSpPr>
            <a:cxnSpLocks/>
          </p:cNvCxnSpPr>
          <p:nvPr/>
        </p:nvCxnSpPr>
        <p:spPr>
          <a:xfrm>
            <a:off x="3722021" y="2538351"/>
            <a:ext cx="0" cy="172783"/>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B7D259-2D04-411D-B7F4-5C40ABF4005D}"/>
              </a:ext>
            </a:extLst>
          </p:cNvPr>
          <p:cNvCxnSpPr>
            <a:cxnSpLocks/>
          </p:cNvCxnSpPr>
          <p:nvPr/>
        </p:nvCxnSpPr>
        <p:spPr>
          <a:xfrm>
            <a:off x="4004344" y="2511374"/>
            <a:ext cx="0" cy="138572"/>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A sign on the screen&#10;&#10;Description generated with high confidence">
            <a:extLst>
              <a:ext uri="{FF2B5EF4-FFF2-40B4-BE49-F238E27FC236}">
                <a16:creationId xmlns:a16="http://schemas.microsoft.com/office/drawing/2014/main" id="{C4413F2F-AABE-4A88-8A2A-57EDA71322FE}"/>
              </a:ext>
            </a:extLst>
          </p:cNvPr>
          <p:cNvPicPr>
            <a:picLocks noChangeAspect="1"/>
          </p:cNvPicPr>
          <p:nvPr/>
        </p:nvPicPr>
        <p:blipFill>
          <a:blip r:embed="rId6"/>
          <a:stretch>
            <a:fillRect/>
          </a:stretch>
        </p:blipFill>
        <p:spPr>
          <a:xfrm flipH="1">
            <a:off x="4227058" y="2382376"/>
            <a:ext cx="91976" cy="128997"/>
          </a:xfrm>
          <a:prstGeom prst="rect">
            <a:avLst/>
          </a:prstGeom>
        </p:spPr>
      </p:pic>
      <p:cxnSp>
        <p:nvCxnSpPr>
          <p:cNvPr id="23" name="Straight Connector 22">
            <a:extLst>
              <a:ext uri="{FF2B5EF4-FFF2-40B4-BE49-F238E27FC236}">
                <a16:creationId xmlns:a16="http://schemas.microsoft.com/office/drawing/2014/main" id="{BD959F21-EFB3-493E-A712-929259BD87DA}"/>
              </a:ext>
            </a:extLst>
          </p:cNvPr>
          <p:cNvCxnSpPr>
            <a:cxnSpLocks/>
          </p:cNvCxnSpPr>
          <p:nvPr/>
        </p:nvCxnSpPr>
        <p:spPr>
          <a:xfrm>
            <a:off x="4273046" y="2511374"/>
            <a:ext cx="0" cy="96256"/>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26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EB56A1A-8685-45C8-A64C-D5045ACB42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8302865-9184-47F8-9D42-09980A3E5D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5DD14EB9-7D82-468B-B45D-876BE90A5E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D6E0AD8B-255F-4090-B0E4-668B3F32FCD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1" name="Content Placeholder 4">
            <a:extLst>
              <a:ext uri="{FF2B5EF4-FFF2-40B4-BE49-F238E27FC236}">
                <a16:creationId xmlns:a16="http://schemas.microsoft.com/office/drawing/2014/main" id="{31F67A2C-08DB-4743-8637-F88A2F9E69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64" r="4" b="8903"/>
          <a:stretch/>
        </p:blipFill>
        <p:spPr>
          <a:xfrm>
            <a:off x="628952" y="623178"/>
            <a:ext cx="3671055" cy="2923485"/>
          </a:xfrm>
          <a:prstGeom prst="rect">
            <a:avLst/>
          </a:prstGeom>
        </p:spPr>
      </p:pic>
      <p:pic>
        <p:nvPicPr>
          <p:cNvPr id="7" name="Picture 6">
            <a:extLst>
              <a:ext uri="{FF2B5EF4-FFF2-40B4-BE49-F238E27FC236}">
                <a16:creationId xmlns:a16="http://schemas.microsoft.com/office/drawing/2014/main" id="{51E8A96B-CD50-493D-AE85-435B3A23ED2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5652" r="13775" b="-2"/>
          <a:stretch/>
        </p:blipFill>
        <p:spPr>
          <a:xfrm>
            <a:off x="4465863" y="2512667"/>
            <a:ext cx="2447148" cy="3181568"/>
          </a:xfrm>
          <a:prstGeom prst="rect">
            <a:avLst/>
          </a:prstGeom>
        </p:spPr>
      </p:pic>
      <p:sp>
        <p:nvSpPr>
          <p:cNvPr id="47" name="Rectangle 46">
            <a:extLst>
              <a:ext uri="{FF2B5EF4-FFF2-40B4-BE49-F238E27FC236}">
                <a16:creationId xmlns:a16="http://schemas.microsoft.com/office/drawing/2014/main" id="{79DF55E6-8C71-4381-81E4-31D3EBC96D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863" y="623178"/>
            <a:ext cx="2447148" cy="1728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9DE44C1-A00E-40B3-B723-D1199BD4EB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709572"/>
            <a:ext cx="3659927" cy="197347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BD854-3F71-46EB-B1B1-9A1ECD3E95E4}"/>
              </a:ext>
            </a:extLst>
          </p:cNvPr>
          <p:cNvSpPr>
            <a:spLocks noGrp="1"/>
          </p:cNvSpPr>
          <p:nvPr>
            <p:ph type="title"/>
          </p:nvPr>
        </p:nvSpPr>
        <p:spPr>
          <a:xfrm>
            <a:off x="7534655" y="634946"/>
            <a:ext cx="4015087" cy="1450757"/>
          </a:xfrm>
        </p:spPr>
        <p:txBody>
          <a:bodyPr>
            <a:normAutofit/>
          </a:bodyPr>
          <a:lstStyle/>
          <a:p>
            <a:r>
              <a:rPr lang="en-US" sz="4400" dirty="0"/>
              <a:t>Focused / Targeted Projects</a:t>
            </a:r>
          </a:p>
        </p:txBody>
      </p:sp>
      <p:sp>
        <p:nvSpPr>
          <p:cNvPr id="23" name="Content Placeholder 12">
            <a:extLst>
              <a:ext uri="{FF2B5EF4-FFF2-40B4-BE49-F238E27FC236}">
                <a16:creationId xmlns:a16="http://schemas.microsoft.com/office/drawing/2014/main" id="{03931FFB-DF7E-4935-9933-F63AD1F3DBA3}"/>
              </a:ext>
            </a:extLst>
          </p:cNvPr>
          <p:cNvSpPr>
            <a:spLocks noGrp="1"/>
          </p:cNvSpPr>
          <p:nvPr>
            <p:ph idx="1"/>
          </p:nvPr>
        </p:nvSpPr>
        <p:spPr>
          <a:xfrm>
            <a:off x="7534655" y="2198914"/>
            <a:ext cx="4015087" cy="3670180"/>
          </a:xfrm>
        </p:spPr>
        <p:txBody>
          <a:bodyPr>
            <a:normAutofit/>
          </a:bodyPr>
          <a:lstStyle/>
          <a:p>
            <a:r>
              <a:rPr lang="en-US" sz="2400" dirty="0"/>
              <a:t>Focus on the observed crash types and crash risks</a:t>
            </a:r>
          </a:p>
          <a:p>
            <a:r>
              <a:rPr lang="en-US" sz="2400" dirty="0"/>
              <a:t>Don’t ask for money for non-safety related items</a:t>
            </a:r>
          </a:p>
        </p:txBody>
      </p:sp>
      <p:sp>
        <p:nvSpPr>
          <p:cNvPr id="8" name="TextBox 7">
            <a:extLst>
              <a:ext uri="{FF2B5EF4-FFF2-40B4-BE49-F238E27FC236}">
                <a16:creationId xmlns:a16="http://schemas.microsoft.com/office/drawing/2014/main" id="{21418BDA-FF3C-404B-8BF2-B61223B734D1}"/>
              </a:ext>
            </a:extLst>
          </p:cNvPr>
          <p:cNvSpPr txBox="1"/>
          <p:nvPr/>
        </p:nvSpPr>
        <p:spPr>
          <a:xfrm>
            <a:off x="4605969" y="5494180"/>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www.hnwb.nl/focus-of-niet/"/>
              </a:rPr>
              <a:t>This Photo</a:t>
            </a:r>
            <a:r>
              <a:rPr lang="en-US" sz="700" dirty="0">
                <a:solidFill>
                  <a:srgbClr val="FFFFFF"/>
                </a:solidFill>
              </a:rPr>
              <a:t> </a:t>
            </a:r>
            <a:r>
              <a:rPr lang="en-US" sz="700">
                <a:solidFill>
                  <a:srgbClr val="FFFFFF"/>
                </a:solidFill>
              </a:rPr>
              <a:t>by Unknown Author is licensed under </a:t>
            </a:r>
            <a:r>
              <a:rPr lang="en-US" sz="700" dirty="0">
                <a:solidFill>
                  <a:srgbClr val="FFFFFF"/>
                </a:solidFill>
                <a:hlinkClick r:id="rId6" tooltip="https://creativecommons.org/licenses/by-sa/3.0/"/>
              </a:rPr>
              <a:t>CC BY-SA</a:t>
            </a:r>
            <a:endParaRPr lang="en-US" sz="700" dirty="0">
              <a:solidFill>
                <a:srgbClr val="FFFFFF"/>
              </a:solidFill>
            </a:endParaRPr>
          </a:p>
        </p:txBody>
      </p:sp>
    </p:spTree>
    <p:extLst>
      <p:ext uri="{BB962C8B-B14F-4D97-AF65-F5344CB8AC3E}">
        <p14:creationId xmlns:p14="http://schemas.microsoft.com/office/powerpoint/2010/main" val="2501359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6" title="Page Number Shape">
            <a:extLst>
              <a:ext uri="{FF2B5EF4-FFF2-40B4-BE49-F238E27FC236}">
                <a16:creationId xmlns:a16="http://schemas.microsoft.com/office/drawing/2014/main" id="{CEA861C5-3CE8-4AD0-925C-836509B24A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26" name="Straight Connector 28" title="Verticle Rule Line">
            <a:extLst>
              <a:ext uri="{FF2B5EF4-FFF2-40B4-BE49-F238E27FC236}">
                <a16:creationId xmlns:a16="http://schemas.microsoft.com/office/drawing/2014/main" id="{EDB3FAAF-5FDF-4576-8E8B-8BE25DB82AB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 title="Page Number Shape">
            <a:extLst>
              <a:ext uri="{FF2B5EF4-FFF2-40B4-BE49-F238E27FC236}">
                <a16:creationId xmlns:a16="http://schemas.microsoft.com/office/drawing/2014/main" id="{40D2F2B3-169C-4971-B11F-452C0E0A4E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pic>
        <p:nvPicPr>
          <p:cNvPr id="16" name="Picture 15" descr="Screen Clipping">
            <a:extLst>
              <a:ext uri="{FF2B5EF4-FFF2-40B4-BE49-F238E27FC236}">
                <a16:creationId xmlns:a16="http://schemas.microsoft.com/office/drawing/2014/main" id="{BB00F85D-A0FB-43CD-8FC4-71C8A303ABFE}"/>
              </a:ext>
            </a:extLst>
          </p:cNvPr>
          <p:cNvPicPr>
            <a:picLocks noChangeAspect="1"/>
          </p:cNvPicPr>
          <p:nvPr/>
        </p:nvPicPr>
        <p:blipFill rotWithShape="1">
          <a:blip r:embed="rId3">
            <a:extLst>
              <a:ext uri="{28A0092B-C50C-407E-A947-70E740481C1C}">
                <a14:useLocalDpi xmlns:a14="http://schemas.microsoft.com/office/drawing/2010/main" val="0"/>
              </a:ext>
            </a:extLst>
          </a:blip>
          <a:srcRect l="12680" r="15737"/>
          <a:stretch/>
        </p:blipFill>
        <p:spPr>
          <a:xfrm>
            <a:off x="20" y="10"/>
            <a:ext cx="7552558" cy="6857990"/>
          </a:xfrm>
          <a:prstGeom prst="rect">
            <a:avLst/>
          </a:prstGeom>
        </p:spPr>
      </p:pic>
      <p:cxnSp>
        <p:nvCxnSpPr>
          <p:cNvPr id="30" name="Straight Connector 32" title="Verticle Rule Line">
            <a:extLst>
              <a:ext uri="{FF2B5EF4-FFF2-40B4-BE49-F238E27FC236}">
                <a16:creationId xmlns:a16="http://schemas.microsoft.com/office/drawing/2014/main" id="{72FB39BF-4949-4117-AA41-066968DE9E2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810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9B46FC-8608-4EB7-8FA7-524B6C6F3371}"/>
              </a:ext>
            </a:extLst>
          </p:cNvPr>
          <p:cNvSpPr txBox="1"/>
          <p:nvPr/>
        </p:nvSpPr>
        <p:spPr>
          <a:xfrm>
            <a:off x="8508719" y="1143293"/>
            <a:ext cx="3029688" cy="4268965"/>
          </a:xfrm>
          <a:prstGeom prst="rect">
            <a:avLst/>
          </a:prstGeom>
        </p:spPr>
        <p:txBody>
          <a:bodyPr vert="horz" lIns="91440" tIns="45720" rIns="91440" bIns="45720" rtlCol="0" anchor="t">
            <a:normAutofit/>
          </a:bodyPr>
          <a:lstStyle/>
          <a:p>
            <a:pPr>
              <a:lnSpc>
                <a:spcPct val="85000"/>
              </a:lnSpc>
              <a:spcBef>
                <a:spcPct val="0"/>
              </a:spcBef>
              <a:spcAft>
                <a:spcPts val="600"/>
              </a:spcAft>
            </a:pPr>
            <a:r>
              <a:rPr lang="en-US" sz="3600" i="1" cap="all" spc="-50" dirty="0">
                <a:solidFill>
                  <a:schemeClr val="tx2"/>
                </a:solidFill>
                <a:latin typeface="+mj-lt"/>
                <a:ea typeface="+mj-ea"/>
                <a:cs typeface="+mj-cs"/>
              </a:rPr>
              <a:t>Provide site pictures</a:t>
            </a:r>
          </a:p>
        </p:txBody>
      </p:sp>
    </p:spTree>
    <p:extLst>
      <p:ext uri="{BB962C8B-B14F-4D97-AF65-F5344CB8AC3E}">
        <p14:creationId xmlns:p14="http://schemas.microsoft.com/office/powerpoint/2010/main" val="2257693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057B2B-0D8C-47F2-836B-2E7DD46215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BB01FB5-37B9-4EBD-AF40-DE68D3CA46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06AF6A9A-0638-4916-AD29-9FC8FC07AE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p:cNvSpPr>
            <a:spLocks noGrp="1"/>
          </p:cNvSpPr>
          <p:nvPr>
            <p:ph type="title"/>
          </p:nvPr>
        </p:nvSpPr>
        <p:spPr>
          <a:xfrm>
            <a:off x="1259893" y="3101093"/>
            <a:ext cx="2454052" cy="3029344"/>
          </a:xfrm>
        </p:spPr>
        <p:txBody>
          <a:bodyPr>
            <a:normAutofit/>
          </a:bodyPr>
          <a:lstStyle/>
          <a:p>
            <a:r>
              <a:rPr lang="en-US" sz="3200" b="1">
                <a:solidFill>
                  <a:schemeClr val="bg1"/>
                </a:solidFill>
              </a:rPr>
              <a:t>Obtain your best TOR</a:t>
            </a:r>
          </a:p>
        </p:txBody>
      </p:sp>
      <p:graphicFrame>
        <p:nvGraphicFramePr>
          <p:cNvPr id="5" name="Content Placeholder 2">
            <a:extLst>
              <a:ext uri="{FF2B5EF4-FFF2-40B4-BE49-F238E27FC236}">
                <a16:creationId xmlns:a16="http://schemas.microsoft.com/office/drawing/2014/main" id="{D354C04F-EBF5-4113-A03C-3CE48B006B7A}"/>
              </a:ext>
            </a:extLst>
          </p:cNvPr>
          <p:cNvGraphicFramePr>
            <a:graphicFrameLocks noGrp="1"/>
          </p:cNvGraphicFramePr>
          <p:nvPr>
            <p:ph idx="1"/>
            <p:extLst>
              <p:ext uri="{D42A27DB-BD31-4B8C-83A1-F6EECF244321}">
                <p14:modId xmlns:p14="http://schemas.microsoft.com/office/powerpoint/2010/main" val="61333993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34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dirty="0">
                <a:solidFill>
                  <a:srgbClr val="FFFFFF"/>
                </a:solidFill>
              </a:rPr>
              <a:t>2020 Safety Program</a:t>
            </a:r>
            <a:br>
              <a:rPr lang="en-US" dirty="0">
                <a:solidFill>
                  <a:srgbClr val="FFFFFF"/>
                </a:solidFill>
              </a:rPr>
            </a:br>
            <a:r>
              <a:rPr lang="en-US" dirty="0">
                <a:solidFill>
                  <a:srgbClr val="FFFFFF"/>
                </a:solidFill>
              </a:rPr>
              <a:t>($15M)</a:t>
            </a:r>
          </a:p>
        </p:txBody>
      </p:sp>
      <p:graphicFrame>
        <p:nvGraphicFramePr>
          <p:cNvPr id="5" name="Content Placeholder 2">
            <a:extLst>
              <a:ext uri="{FF2B5EF4-FFF2-40B4-BE49-F238E27FC236}">
                <a16:creationId xmlns:a16="http://schemas.microsoft.com/office/drawing/2014/main" id="{E7DBF4DD-98AA-4840-A90E-360D24888ACB}"/>
              </a:ext>
            </a:extLst>
          </p:cNvPr>
          <p:cNvGraphicFramePr>
            <a:graphicFrameLocks noGrp="1"/>
          </p:cNvGraphicFramePr>
          <p:nvPr>
            <p:ph idx="1"/>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773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163" y="0"/>
            <a:ext cx="8022770" cy="6753007"/>
          </a:xfrm>
          <a:prstGeom prst="rect">
            <a:avLst/>
          </a:prstGeom>
        </p:spPr>
      </p:pic>
      <p:sp>
        <p:nvSpPr>
          <p:cNvPr id="7" name="Oval 6"/>
          <p:cNvSpPr/>
          <p:nvPr/>
        </p:nvSpPr>
        <p:spPr>
          <a:xfrm>
            <a:off x="7239000" y="6411686"/>
            <a:ext cx="3215933" cy="446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006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5" y="221338"/>
            <a:ext cx="10341428" cy="605975"/>
          </a:xfrm>
        </p:spPr>
        <p:txBody>
          <a:bodyPr>
            <a:normAutofit fontScale="90000"/>
          </a:bodyPr>
          <a:lstStyle/>
          <a:p>
            <a:pPr algn="ctr"/>
            <a:r>
              <a:rPr lang="en-US" dirty="0">
                <a:solidFill>
                  <a:schemeClr val="tx1"/>
                </a:solidFill>
              </a:rPr>
              <a:t>Pick the best applicable CRF for the specific crash</a:t>
            </a:r>
          </a:p>
        </p:txBody>
      </p:sp>
      <p:sp>
        <p:nvSpPr>
          <p:cNvPr id="3" name="Content Placeholder 2"/>
          <p:cNvSpPr>
            <a:spLocks noGrp="1"/>
          </p:cNvSpPr>
          <p:nvPr>
            <p:ph idx="1"/>
          </p:nvPr>
        </p:nvSpPr>
        <p:spPr>
          <a:xfrm>
            <a:off x="1674810" y="1349828"/>
            <a:ext cx="9416143" cy="4615544"/>
          </a:xfrm>
        </p:spPr>
        <p:txBody>
          <a:bodyPr>
            <a:noAutofit/>
          </a:bodyPr>
          <a:lstStyle/>
          <a:p>
            <a:r>
              <a:rPr lang="en-US" sz="3000" dirty="0"/>
              <a:t>Widen the paved shoulders from 1’ to 4’</a:t>
            </a:r>
          </a:p>
          <a:p>
            <a:pPr lvl="1"/>
            <a:r>
              <a:rPr lang="en-US" sz="2400" dirty="0"/>
              <a:t>15% CRF for lane departure crashes</a:t>
            </a:r>
          </a:p>
          <a:p>
            <a:pPr marL="457200" lvl="1" indent="0">
              <a:buNone/>
            </a:pPr>
            <a:endParaRPr lang="en-US" sz="1050" dirty="0"/>
          </a:p>
          <a:p>
            <a:r>
              <a:rPr lang="en-US" sz="3000" dirty="0"/>
              <a:t>Install centerline rumble strips</a:t>
            </a:r>
          </a:p>
          <a:p>
            <a:pPr lvl="1"/>
            <a:r>
              <a:rPr lang="en-US" sz="2400" dirty="0"/>
              <a:t>46% CRF Single Vehicle Run off Road Left Crash</a:t>
            </a:r>
          </a:p>
          <a:p>
            <a:pPr lvl="1"/>
            <a:r>
              <a:rPr lang="en-US" sz="2400" dirty="0"/>
              <a:t>43% CRF Sideswipe Same Crash</a:t>
            </a:r>
          </a:p>
          <a:p>
            <a:pPr lvl="1"/>
            <a:r>
              <a:rPr lang="en-US" sz="2400" dirty="0"/>
              <a:t>55% CRF Sideswipe Opposite and HD-ON Crashes</a:t>
            </a:r>
          </a:p>
          <a:p>
            <a:pPr marL="457200" lvl="1" indent="0">
              <a:buNone/>
            </a:pPr>
            <a:endParaRPr lang="en-US" sz="1050" dirty="0"/>
          </a:p>
          <a:p>
            <a:r>
              <a:rPr lang="en-US" sz="2600" dirty="0"/>
              <a:t>Remove trees within the ROW </a:t>
            </a:r>
          </a:p>
          <a:p>
            <a:pPr lvl="1"/>
            <a:r>
              <a:rPr lang="en-US" sz="2400" dirty="0"/>
              <a:t>75% CRF</a:t>
            </a:r>
          </a:p>
        </p:txBody>
      </p:sp>
    </p:spTree>
    <p:extLst>
      <p:ext uri="{BB962C8B-B14F-4D97-AF65-F5344CB8AC3E}">
        <p14:creationId xmlns:p14="http://schemas.microsoft.com/office/powerpoint/2010/main" val="15668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85750" y="569519"/>
            <a:ext cx="3057248" cy="767962"/>
          </a:xfrm>
        </p:spPr>
        <p:txBody>
          <a:bodyPr/>
          <a:lstStyle/>
          <a:p>
            <a:r>
              <a:rPr lang="en-US" dirty="0"/>
              <a:t>Crash #1</a:t>
            </a:r>
          </a:p>
        </p:txBody>
      </p:sp>
      <p:sp>
        <p:nvSpPr>
          <p:cNvPr id="3" name="Content Placeholder 2"/>
          <p:cNvSpPr>
            <a:spLocks noGrp="1"/>
          </p:cNvSpPr>
          <p:nvPr>
            <p:ph idx="1"/>
          </p:nvPr>
        </p:nvSpPr>
        <p:spPr>
          <a:xfrm>
            <a:off x="1770346" y="1337481"/>
            <a:ext cx="10103206" cy="664190"/>
          </a:xfrm>
        </p:spPr>
        <p:txBody>
          <a:bodyPr/>
          <a:lstStyle/>
          <a:p>
            <a:r>
              <a:rPr lang="en-US" sz="3000" dirty="0"/>
              <a:t>Vehicle runs off the road to the right and overturns</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85" r="48175" b="7463"/>
          <a:stretch/>
        </p:blipFill>
        <p:spPr>
          <a:xfrm>
            <a:off x="4021745" y="2001670"/>
            <a:ext cx="4125968" cy="4860777"/>
          </a:xfrm>
          <a:prstGeom prst="rect">
            <a:avLst/>
          </a:prstGeom>
        </p:spPr>
      </p:pic>
    </p:spTree>
    <p:extLst>
      <p:ext uri="{BB962C8B-B14F-4D97-AF65-F5344CB8AC3E}">
        <p14:creationId xmlns:p14="http://schemas.microsoft.com/office/powerpoint/2010/main" val="3795538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21745" y="558795"/>
            <a:ext cx="4722275" cy="997861"/>
          </a:xfrm>
        </p:spPr>
        <p:txBody>
          <a:bodyPr/>
          <a:lstStyle/>
          <a:p>
            <a:pPr algn="ctr"/>
            <a:r>
              <a:rPr lang="en-US" dirty="0"/>
              <a:t>Example Project</a:t>
            </a:r>
          </a:p>
        </p:txBody>
      </p:sp>
      <p:sp>
        <p:nvSpPr>
          <p:cNvPr id="3" name="Content Placeholder 2"/>
          <p:cNvSpPr>
            <a:spLocks noGrp="1"/>
          </p:cNvSpPr>
          <p:nvPr>
            <p:ph idx="1"/>
          </p:nvPr>
        </p:nvSpPr>
        <p:spPr>
          <a:xfrm>
            <a:off x="1674810" y="1349828"/>
            <a:ext cx="9416143" cy="4615544"/>
          </a:xfrm>
        </p:spPr>
        <p:txBody>
          <a:bodyPr>
            <a:noAutofit/>
          </a:bodyPr>
          <a:lstStyle/>
          <a:p>
            <a:r>
              <a:rPr lang="en-US" sz="3000" dirty="0"/>
              <a:t>Widen the paved shoulders from 1’ to 4’</a:t>
            </a:r>
          </a:p>
          <a:p>
            <a:pPr lvl="1"/>
            <a:r>
              <a:rPr lang="en-US" sz="2400" dirty="0"/>
              <a:t>15% CRF for lane departure crashes</a:t>
            </a:r>
          </a:p>
          <a:p>
            <a:pPr marL="457200" lvl="1" indent="0">
              <a:buNone/>
            </a:pPr>
            <a:endParaRPr lang="en-US" sz="1050" dirty="0"/>
          </a:p>
          <a:p>
            <a:r>
              <a:rPr lang="en-US" sz="3000" dirty="0"/>
              <a:t>Install centerline rumble strips</a:t>
            </a:r>
          </a:p>
          <a:p>
            <a:pPr lvl="1"/>
            <a:r>
              <a:rPr lang="en-US" sz="2400" dirty="0"/>
              <a:t>46% CRF Single Vehicle Run off Road Left Crash</a:t>
            </a:r>
          </a:p>
          <a:p>
            <a:pPr lvl="1"/>
            <a:r>
              <a:rPr lang="en-US" sz="2400" dirty="0"/>
              <a:t>43% CRF Sideswipe Same Crash</a:t>
            </a:r>
          </a:p>
          <a:p>
            <a:pPr lvl="1"/>
            <a:r>
              <a:rPr lang="en-US" sz="2400" dirty="0"/>
              <a:t>55% CRF Sideswipe Opposite and HD-ON Crashes</a:t>
            </a:r>
          </a:p>
          <a:p>
            <a:pPr marL="457200" lvl="1" indent="0">
              <a:buNone/>
            </a:pPr>
            <a:endParaRPr lang="en-US" sz="1050" dirty="0"/>
          </a:p>
          <a:p>
            <a:r>
              <a:rPr lang="en-US" sz="2600" dirty="0"/>
              <a:t>Remove trees within the ROW </a:t>
            </a:r>
          </a:p>
          <a:p>
            <a:pPr lvl="1"/>
            <a:r>
              <a:rPr lang="en-US" sz="2400" dirty="0"/>
              <a:t>75% CRF</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885" r="48175" b="7463"/>
          <a:stretch/>
        </p:blipFill>
        <p:spPr>
          <a:xfrm>
            <a:off x="8029992" y="1946695"/>
            <a:ext cx="714028" cy="801988"/>
          </a:xfrm>
          <a:prstGeom prst="rect">
            <a:avLst/>
          </a:prstGeom>
        </p:spPr>
      </p:pic>
    </p:spTree>
    <p:extLst>
      <p:ext uri="{BB962C8B-B14F-4D97-AF65-F5344CB8AC3E}">
        <p14:creationId xmlns:p14="http://schemas.microsoft.com/office/powerpoint/2010/main" val="164490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72102" y="228325"/>
            <a:ext cx="3057248" cy="767962"/>
          </a:xfrm>
        </p:spPr>
        <p:txBody>
          <a:bodyPr/>
          <a:lstStyle/>
          <a:p>
            <a:r>
              <a:rPr lang="en-US" dirty="0"/>
              <a:t>Crash #2</a:t>
            </a:r>
          </a:p>
        </p:txBody>
      </p:sp>
      <p:sp>
        <p:nvSpPr>
          <p:cNvPr id="3" name="Content Placeholder 2"/>
          <p:cNvSpPr>
            <a:spLocks noGrp="1"/>
          </p:cNvSpPr>
          <p:nvPr>
            <p:ph idx="1"/>
          </p:nvPr>
        </p:nvSpPr>
        <p:spPr>
          <a:xfrm>
            <a:off x="1783994" y="996287"/>
            <a:ext cx="10103206" cy="664190"/>
          </a:xfrm>
        </p:spPr>
        <p:txBody>
          <a:bodyPr>
            <a:noAutofit/>
          </a:bodyPr>
          <a:lstStyle/>
          <a:p>
            <a:r>
              <a:rPr lang="en-US" sz="3000" dirty="0"/>
              <a:t>Vehicle crosses the centerline, runs off the road to the left, and comes to rest in the ditch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537" t="-1896" r="5075" b="1896"/>
          <a:stretch/>
        </p:blipFill>
        <p:spPr>
          <a:xfrm>
            <a:off x="3489026" y="2238233"/>
            <a:ext cx="5823399" cy="4287978"/>
          </a:xfrm>
          <a:prstGeom prst="rect">
            <a:avLst/>
          </a:prstGeom>
        </p:spPr>
      </p:pic>
    </p:spTree>
    <p:extLst>
      <p:ext uri="{BB962C8B-B14F-4D97-AF65-F5344CB8AC3E}">
        <p14:creationId xmlns:p14="http://schemas.microsoft.com/office/powerpoint/2010/main" val="3488158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21745" y="558795"/>
            <a:ext cx="4722275" cy="997861"/>
          </a:xfrm>
        </p:spPr>
        <p:txBody>
          <a:bodyPr/>
          <a:lstStyle/>
          <a:p>
            <a:pPr algn="ctr"/>
            <a:r>
              <a:rPr lang="en-US" dirty="0"/>
              <a:t>Example Project</a:t>
            </a:r>
          </a:p>
        </p:txBody>
      </p:sp>
      <p:sp>
        <p:nvSpPr>
          <p:cNvPr id="3" name="Content Placeholder 2"/>
          <p:cNvSpPr>
            <a:spLocks noGrp="1"/>
          </p:cNvSpPr>
          <p:nvPr>
            <p:ph idx="1"/>
          </p:nvPr>
        </p:nvSpPr>
        <p:spPr>
          <a:xfrm>
            <a:off x="1674810" y="1349828"/>
            <a:ext cx="9416143" cy="4615544"/>
          </a:xfrm>
        </p:spPr>
        <p:txBody>
          <a:bodyPr>
            <a:noAutofit/>
          </a:bodyPr>
          <a:lstStyle/>
          <a:p>
            <a:r>
              <a:rPr lang="en-US" sz="3000" dirty="0"/>
              <a:t>Widen the paved shoulders from 1’ to 4’</a:t>
            </a:r>
          </a:p>
          <a:p>
            <a:pPr lvl="1"/>
            <a:r>
              <a:rPr lang="en-US" sz="2400" dirty="0"/>
              <a:t>15% CRF for lane departure crashes</a:t>
            </a:r>
          </a:p>
          <a:p>
            <a:pPr marL="457200" lvl="1" indent="0">
              <a:buNone/>
            </a:pPr>
            <a:endParaRPr lang="en-US" sz="1050" dirty="0"/>
          </a:p>
          <a:p>
            <a:r>
              <a:rPr lang="en-US" sz="3000" dirty="0"/>
              <a:t>Install centerline rumble strips</a:t>
            </a:r>
          </a:p>
          <a:p>
            <a:pPr lvl="1"/>
            <a:r>
              <a:rPr lang="en-US" sz="2400" dirty="0"/>
              <a:t>46% CRF Single Vehicle Run off Road Left Crash</a:t>
            </a:r>
          </a:p>
          <a:p>
            <a:pPr lvl="1"/>
            <a:r>
              <a:rPr lang="en-US" sz="2400" dirty="0"/>
              <a:t>43% CRF Sideswipe Same Crash</a:t>
            </a:r>
          </a:p>
          <a:p>
            <a:pPr lvl="1"/>
            <a:r>
              <a:rPr lang="en-US" sz="2400" dirty="0"/>
              <a:t>55% CRF Sideswipe Opposite and HD-ON Crashes</a:t>
            </a:r>
          </a:p>
          <a:p>
            <a:pPr marL="457200" lvl="1" indent="0">
              <a:buNone/>
            </a:pPr>
            <a:endParaRPr lang="en-US" sz="1050" dirty="0"/>
          </a:p>
          <a:p>
            <a:r>
              <a:rPr lang="en-US" sz="2600" dirty="0"/>
              <a:t>Remove trees within the ROW </a:t>
            </a:r>
          </a:p>
          <a:p>
            <a:pPr lvl="1"/>
            <a:r>
              <a:rPr lang="en-US" sz="2400" dirty="0"/>
              <a:t>75% CRF</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885" r="48175" b="7463"/>
          <a:stretch/>
        </p:blipFill>
        <p:spPr>
          <a:xfrm>
            <a:off x="8029992" y="1946695"/>
            <a:ext cx="714028" cy="80198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537" t="-1896" r="5075" b="1896"/>
          <a:stretch/>
        </p:blipFill>
        <p:spPr>
          <a:xfrm>
            <a:off x="9631124" y="3045675"/>
            <a:ext cx="1000481" cy="860166"/>
          </a:xfrm>
          <a:prstGeom prst="rect">
            <a:avLst/>
          </a:prstGeom>
        </p:spPr>
      </p:pic>
    </p:spTree>
    <p:extLst>
      <p:ext uri="{BB962C8B-B14F-4D97-AF65-F5344CB8AC3E}">
        <p14:creationId xmlns:p14="http://schemas.microsoft.com/office/powerpoint/2010/main" val="27351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72102" y="228325"/>
            <a:ext cx="3057248" cy="767962"/>
          </a:xfrm>
        </p:spPr>
        <p:txBody>
          <a:bodyPr/>
          <a:lstStyle/>
          <a:p>
            <a:r>
              <a:rPr lang="en-US" dirty="0"/>
              <a:t>Crash #3</a:t>
            </a:r>
          </a:p>
        </p:txBody>
      </p:sp>
      <p:sp>
        <p:nvSpPr>
          <p:cNvPr id="3" name="Content Placeholder 2"/>
          <p:cNvSpPr>
            <a:spLocks noGrp="1"/>
          </p:cNvSpPr>
          <p:nvPr>
            <p:ph idx="1"/>
          </p:nvPr>
        </p:nvSpPr>
        <p:spPr>
          <a:xfrm>
            <a:off x="1783994" y="996287"/>
            <a:ext cx="10103206" cy="664190"/>
          </a:xfrm>
        </p:spPr>
        <p:txBody>
          <a:bodyPr>
            <a:noAutofit/>
          </a:bodyPr>
          <a:lstStyle/>
          <a:p>
            <a:r>
              <a:rPr lang="en-US" sz="3200" dirty="0"/>
              <a:t>Vehicle runs off the road to the left and strikes a tree</a:t>
            </a:r>
            <a:endParaRPr lang="en-US" sz="30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818" t="1961" r="17649" b="1524"/>
          <a:stretch/>
        </p:blipFill>
        <p:spPr>
          <a:xfrm>
            <a:off x="4558352" y="1596788"/>
            <a:ext cx="2688609" cy="4926842"/>
          </a:xfrm>
          <a:prstGeom prst="rect">
            <a:avLst/>
          </a:prstGeom>
        </p:spPr>
      </p:pic>
    </p:spTree>
    <p:extLst>
      <p:ext uri="{BB962C8B-B14F-4D97-AF65-F5344CB8AC3E}">
        <p14:creationId xmlns:p14="http://schemas.microsoft.com/office/powerpoint/2010/main" val="2062444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21745" y="558795"/>
            <a:ext cx="4722275" cy="997861"/>
          </a:xfrm>
        </p:spPr>
        <p:txBody>
          <a:bodyPr/>
          <a:lstStyle/>
          <a:p>
            <a:pPr algn="ctr"/>
            <a:r>
              <a:rPr lang="en-US" dirty="0"/>
              <a:t>Example Project</a:t>
            </a:r>
          </a:p>
        </p:txBody>
      </p:sp>
      <p:sp>
        <p:nvSpPr>
          <p:cNvPr id="3" name="Content Placeholder 2"/>
          <p:cNvSpPr>
            <a:spLocks noGrp="1"/>
          </p:cNvSpPr>
          <p:nvPr>
            <p:ph idx="1"/>
          </p:nvPr>
        </p:nvSpPr>
        <p:spPr>
          <a:xfrm>
            <a:off x="1674810" y="1349828"/>
            <a:ext cx="9416143" cy="4615544"/>
          </a:xfrm>
        </p:spPr>
        <p:txBody>
          <a:bodyPr>
            <a:noAutofit/>
          </a:bodyPr>
          <a:lstStyle/>
          <a:p>
            <a:r>
              <a:rPr lang="en-US" sz="3000" dirty="0"/>
              <a:t>Widen the paved shoulders from 1’ to 4’</a:t>
            </a:r>
          </a:p>
          <a:p>
            <a:pPr lvl="1"/>
            <a:r>
              <a:rPr lang="en-US" sz="2400" dirty="0"/>
              <a:t>15% CRF for lane departure crashes</a:t>
            </a:r>
          </a:p>
          <a:p>
            <a:pPr marL="457200" lvl="1" indent="0">
              <a:buNone/>
            </a:pPr>
            <a:endParaRPr lang="en-US" sz="1050" dirty="0"/>
          </a:p>
          <a:p>
            <a:r>
              <a:rPr lang="en-US" sz="3000" dirty="0"/>
              <a:t>Install centerline rumble strips</a:t>
            </a:r>
          </a:p>
          <a:p>
            <a:pPr lvl="1"/>
            <a:r>
              <a:rPr lang="en-US" sz="2400" dirty="0"/>
              <a:t>46% CRF Single Vehicle Run off Road Left Crash</a:t>
            </a:r>
          </a:p>
          <a:p>
            <a:pPr lvl="1"/>
            <a:r>
              <a:rPr lang="en-US" sz="2400" dirty="0"/>
              <a:t>43% CRF Sideswipe Same Crash</a:t>
            </a:r>
          </a:p>
          <a:p>
            <a:pPr lvl="1"/>
            <a:r>
              <a:rPr lang="en-US" sz="2400" dirty="0"/>
              <a:t>55% CRF Sideswipe Opposite and HD-ON Crashes</a:t>
            </a:r>
          </a:p>
          <a:p>
            <a:pPr marL="457200" lvl="1" indent="0">
              <a:buNone/>
            </a:pPr>
            <a:endParaRPr lang="en-US" sz="1050" dirty="0"/>
          </a:p>
          <a:p>
            <a:r>
              <a:rPr lang="en-US" sz="2600" dirty="0"/>
              <a:t>Remove trees within the ROW </a:t>
            </a:r>
          </a:p>
          <a:p>
            <a:pPr lvl="1"/>
            <a:r>
              <a:rPr lang="en-US" sz="2400" dirty="0"/>
              <a:t>75% CRF</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885" r="48175" b="7463"/>
          <a:stretch/>
        </p:blipFill>
        <p:spPr>
          <a:xfrm>
            <a:off x="8029992" y="1946695"/>
            <a:ext cx="714028" cy="80198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537" t="-1896" r="5075" b="1896"/>
          <a:stretch/>
        </p:blipFill>
        <p:spPr>
          <a:xfrm>
            <a:off x="9631124" y="3045675"/>
            <a:ext cx="1000481" cy="86016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2818" t="1961" r="17649" b="1524"/>
          <a:stretch/>
        </p:blipFill>
        <p:spPr>
          <a:xfrm>
            <a:off x="3824382" y="5486399"/>
            <a:ext cx="394726" cy="723331"/>
          </a:xfrm>
          <a:prstGeom prst="rect">
            <a:avLst/>
          </a:prstGeom>
        </p:spPr>
      </p:pic>
    </p:spTree>
    <p:extLst>
      <p:ext uri="{BB962C8B-B14F-4D97-AF65-F5344CB8AC3E}">
        <p14:creationId xmlns:p14="http://schemas.microsoft.com/office/powerpoint/2010/main" val="229083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72102" y="228325"/>
            <a:ext cx="3057248" cy="767962"/>
          </a:xfrm>
        </p:spPr>
        <p:txBody>
          <a:bodyPr/>
          <a:lstStyle/>
          <a:p>
            <a:r>
              <a:rPr lang="en-US" dirty="0"/>
              <a:t>Crash #4</a:t>
            </a:r>
          </a:p>
        </p:txBody>
      </p:sp>
      <p:sp>
        <p:nvSpPr>
          <p:cNvPr id="3" name="Content Placeholder 2"/>
          <p:cNvSpPr>
            <a:spLocks noGrp="1"/>
          </p:cNvSpPr>
          <p:nvPr>
            <p:ph idx="1"/>
          </p:nvPr>
        </p:nvSpPr>
        <p:spPr>
          <a:xfrm>
            <a:off x="1783994" y="996287"/>
            <a:ext cx="10103206" cy="664190"/>
          </a:xfrm>
        </p:spPr>
        <p:txBody>
          <a:bodyPr>
            <a:noAutofit/>
          </a:bodyPr>
          <a:lstStyle/>
          <a:p>
            <a:r>
              <a:rPr lang="en-US" sz="3200" dirty="0"/>
              <a:t>Vehicle #1 is stopped waiting to turn left and is struck from behind</a:t>
            </a:r>
            <a:endParaRPr lang="en-US" sz="30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60" t="1170" r="770" b="1611"/>
          <a:stretch/>
        </p:blipFill>
        <p:spPr>
          <a:xfrm>
            <a:off x="1883391" y="2251882"/>
            <a:ext cx="9198592" cy="4531055"/>
          </a:xfrm>
          <a:prstGeom prst="rect">
            <a:avLst/>
          </a:prstGeom>
        </p:spPr>
      </p:pic>
    </p:spTree>
    <p:extLst>
      <p:ext uri="{BB962C8B-B14F-4D97-AF65-F5344CB8AC3E}">
        <p14:creationId xmlns:p14="http://schemas.microsoft.com/office/powerpoint/2010/main" val="2300867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21745" y="558795"/>
            <a:ext cx="4722275" cy="997861"/>
          </a:xfrm>
        </p:spPr>
        <p:txBody>
          <a:bodyPr/>
          <a:lstStyle/>
          <a:p>
            <a:pPr algn="ctr"/>
            <a:r>
              <a:rPr lang="en-US" dirty="0"/>
              <a:t>Example Project</a:t>
            </a:r>
          </a:p>
        </p:txBody>
      </p:sp>
      <p:sp>
        <p:nvSpPr>
          <p:cNvPr id="3" name="Content Placeholder 2"/>
          <p:cNvSpPr>
            <a:spLocks noGrp="1"/>
          </p:cNvSpPr>
          <p:nvPr>
            <p:ph idx="1"/>
          </p:nvPr>
        </p:nvSpPr>
        <p:spPr>
          <a:xfrm>
            <a:off x="1674810" y="1349828"/>
            <a:ext cx="9416143" cy="4615544"/>
          </a:xfrm>
        </p:spPr>
        <p:txBody>
          <a:bodyPr>
            <a:noAutofit/>
          </a:bodyPr>
          <a:lstStyle/>
          <a:p>
            <a:r>
              <a:rPr lang="en-US" sz="3000" dirty="0"/>
              <a:t>Widen the paved shoulders from 1’ to 4’</a:t>
            </a:r>
          </a:p>
          <a:p>
            <a:pPr lvl="1"/>
            <a:r>
              <a:rPr lang="en-US" sz="2400" dirty="0"/>
              <a:t>15% CRF for lane departure crashes</a:t>
            </a:r>
          </a:p>
          <a:p>
            <a:pPr marL="457200" lvl="1" indent="0">
              <a:buNone/>
            </a:pPr>
            <a:endParaRPr lang="en-US" sz="1050" dirty="0"/>
          </a:p>
          <a:p>
            <a:r>
              <a:rPr lang="en-US" sz="3000" dirty="0"/>
              <a:t>Install centerline rumble strips</a:t>
            </a:r>
          </a:p>
          <a:p>
            <a:pPr lvl="1"/>
            <a:r>
              <a:rPr lang="en-US" sz="2400" dirty="0"/>
              <a:t>46% CRF Single Vehicle Run off Road Left Crash</a:t>
            </a:r>
          </a:p>
          <a:p>
            <a:pPr lvl="1"/>
            <a:r>
              <a:rPr lang="en-US" sz="2400" dirty="0"/>
              <a:t>43% CRF Sideswipe Same Crash</a:t>
            </a:r>
          </a:p>
          <a:p>
            <a:pPr lvl="1"/>
            <a:r>
              <a:rPr lang="en-US" sz="2400" dirty="0"/>
              <a:t>55% CRF Sideswipe Opposite and HD-ON Crashes</a:t>
            </a:r>
          </a:p>
          <a:p>
            <a:pPr marL="457200" lvl="1" indent="0">
              <a:buNone/>
            </a:pPr>
            <a:endParaRPr lang="en-US" sz="1050" dirty="0"/>
          </a:p>
          <a:p>
            <a:r>
              <a:rPr lang="en-US" sz="2600" dirty="0"/>
              <a:t>Remove trees within the ROW </a:t>
            </a:r>
          </a:p>
          <a:p>
            <a:pPr lvl="1"/>
            <a:r>
              <a:rPr lang="en-US" sz="2400" dirty="0"/>
              <a:t>75% CRF</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885" r="48175" b="7463"/>
          <a:stretch/>
        </p:blipFill>
        <p:spPr>
          <a:xfrm>
            <a:off x="8029992" y="1946695"/>
            <a:ext cx="714028" cy="80198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537" t="-1896" r="5075" b="1896"/>
          <a:stretch/>
        </p:blipFill>
        <p:spPr>
          <a:xfrm>
            <a:off x="9631124" y="3045675"/>
            <a:ext cx="1000481" cy="86016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2818" t="1961" r="17649" b="1524"/>
          <a:stretch/>
        </p:blipFill>
        <p:spPr>
          <a:xfrm>
            <a:off x="3824382" y="5486399"/>
            <a:ext cx="394726" cy="72333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060" t="1170" r="770" b="1611"/>
          <a:stretch/>
        </p:blipFill>
        <p:spPr>
          <a:xfrm>
            <a:off x="9447123" y="182921"/>
            <a:ext cx="2368963" cy="1166907"/>
          </a:xfrm>
          <a:prstGeom prst="rect">
            <a:avLst/>
          </a:prstGeom>
        </p:spPr>
      </p:pic>
      <p:cxnSp>
        <p:nvCxnSpPr>
          <p:cNvPr id="10" name="Straight Connector 9"/>
          <p:cNvCxnSpPr/>
          <p:nvPr/>
        </p:nvCxnSpPr>
        <p:spPr>
          <a:xfrm>
            <a:off x="9271505" y="130996"/>
            <a:ext cx="2656638" cy="12188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130352" y="83841"/>
            <a:ext cx="2695634" cy="12659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2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52" y="318606"/>
            <a:ext cx="7619896" cy="949362"/>
          </a:xfrm>
        </p:spPr>
        <p:txBody>
          <a:bodyPr/>
          <a:lstStyle/>
          <a:p>
            <a:r>
              <a:rPr lang="en-US" dirty="0"/>
              <a:t>Eligible for Federal safety funds?</a:t>
            </a:r>
          </a:p>
        </p:txBody>
      </p:sp>
      <p:sp>
        <p:nvSpPr>
          <p:cNvPr id="4" name="Text Placeholder 3"/>
          <p:cNvSpPr>
            <a:spLocks noGrp="1"/>
          </p:cNvSpPr>
          <p:nvPr>
            <p:ph type="body" idx="1"/>
          </p:nvPr>
        </p:nvSpPr>
        <p:spPr>
          <a:xfrm>
            <a:off x="1542513" y="1267968"/>
            <a:ext cx="1859056" cy="609600"/>
          </a:xfrm>
        </p:spPr>
        <p:txBody>
          <a:bodyPr>
            <a:normAutofit fontScale="92500"/>
          </a:bodyPr>
          <a:lstStyle/>
          <a:p>
            <a:r>
              <a:rPr lang="en-US" sz="3600" dirty="0"/>
              <a:t>Who?</a:t>
            </a:r>
          </a:p>
        </p:txBody>
      </p:sp>
      <p:sp>
        <p:nvSpPr>
          <p:cNvPr id="3" name="Content Placeholder 2"/>
          <p:cNvSpPr>
            <a:spLocks noGrp="1"/>
          </p:cNvSpPr>
          <p:nvPr>
            <p:ph sz="half" idx="2"/>
          </p:nvPr>
        </p:nvSpPr>
        <p:spPr>
          <a:xfrm>
            <a:off x="548918" y="2075688"/>
            <a:ext cx="4894863" cy="3398520"/>
          </a:xfrm>
        </p:spPr>
        <p:txBody>
          <a:bodyPr>
            <a:normAutofit/>
          </a:bodyPr>
          <a:lstStyle/>
          <a:p>
            <a:r>
              <a:rPr lang="en-US" sz="3000" dirty="0"/>
              <a:t>Any Act 51 agency</a:t>
            </a:r>
          </a:p>
          <a:p>
            <a:pPr lvl="1"/>
            <a:r>
              <a:rPr lang="en-US" sz="3000" dirty="0"/>
              <a:t>83 county road commissions</a:t>
            </a:r>
          </a:p>
          <a:p>
            <a:pPr lvl="1"/>
            <a:r>
              <a:rPr lang="en-US" sz="3000" dirty="0"/>
              <a:t>274 cities</a:t>
            </a:r>
          </a:p>
          <a:p>
            <a:pPr lvl="1"/>
            <a:r>
              <a:rPr lang="en-US" sz="3000" dirty="0"/>
              <a:t>259 incorporated villages</a:t>
            </a:r>
          </a:p>
        </p:txBody>
      </p:sp>
      <p:sp>
        <p:nvSpPr>
          <p:cNvPr id="5" name="Text Placeholder 4"/>
          <p:cNvSpPr>
            <a:spLocks noGrp="1"/>
          </p:cNvSpPr>
          <p:nvPr>
            <p:ph type="body" sz="quarter" idx="3"/>
          </p:nvPr>
        </p:nvSpPr>
        <p:spPr>
          <a:xfrm>
            <a:off x="7162241" y="1267968"/>
            <a:ext cx="3256383" cy="609600"/>
          </a:xfrm>
        </p:spPr>
        <p:txBody>
          <a:bodyPr>
            <a:normAutofit fontScale="92500"/>
          </a:bodyPr>
          <a:lstStyle/>
          <a:p>
            <a:r>
              <a:rPr lang="en-US" sz="3600" dirty="0"/>
              <a:t>Which Roads?</a:t>
            </a:r>
          </a:p>
        </p:txBody>
      </p:sp>
      <p:sp>
        <p:nvSpPr>
          <p:cNvPr id="6" name="Content Placeholder 5"/>
          <p:cNvSpPr>
            <a:spLocks noGrp="1"/>
          </p:cNvSpPr>
          <p:nvPr>
            <p:ph sz="quarter" idx="4"/>
          </p:nvPr>
        </p:nvSpPr>
        <p:spPr>
          <a:xfrm>
            <a:off x="5655968" y="2075688"/>
            <a:ext cx="6536032" cy="3934968"/>
          </a:xfrm>
        </p:spPr>
        <p:txBody>
          <a:bodyPr>
            <a:noAutofit/>
          </a:bodyPr>
          <a:lstStyle/>
          <a:p>
            <a:r>
              <a:rPr lang="en-US" sz="3000" dirty="0"/>
              <a:t>Any non-MDOT roadway open to the general public </a:t>
            </a:r>
          </a:p>
          <a:p>
            <a:pPr lvl="1"/>
            <a:r>
              <a:rPr lang="en-US" sz="3000" dirty="0"/>
              <a:t>Regardless of National Functional Classification </a:t>
            </a:r>
          </a:p>
          <a:p>
            <a:pPr marL="0" indent="0">
              <a:buNone/>
            </a:pPr>
            <a:r>
              <a:rPr lang="en-US" sz="2800" i="1" dirty="0">
                <a:solidFill>
                  <a:schemeClr val="tx2">
                    <a:lumMod val="90000"/>
                  </a:schemeClr>
                </a:solidFill>
              </a:rPr>
              <a:t>Does not have to be on the Fed-Aid network</a:t>
            </a:r>
            <a:endParaRPr lang="en-US" sz="3000" dirty="0"/>
          </a:p>
          <a:p>
            <a:pPr lvl="1"/>
            <a:r>
              <a:rPr lang="en-US" sz="3000" dirty="0"/>
              <a:t>Regardless of ADT </a:t>
            </a:r>
          </a:p>
        </p:txBody>
      </p:sp>
    </p:spTree>
    <p:extLst>
      <p:ext uri="{BB962C8B-B14F-4D97-AF65-F5344CB8AC3E}">
        <p14:creationId xmlns:p14="http://schemas.microsoft.com/office/powerpoint/2010/main" val="8161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par>
                          <p:cTn id="23" fill="hold">
                            <p:stCondLst>
                              <p:cond delay="0"/>
                            </p:stCondLst>
                            <p:childTnLst>
                              <p:par>
                                <p:cTn id="24" presetID="53" presetClass="entr" presetSubtype="16" fill="hold"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72102" y="228325"/>
            <a:ext cx="3057248" cy="767962"/>
          </a:xfrm>
        </p:spPr>
        <p:txBody>
          <a:bodyPr/>
          <a:lstStyle/>
          <a:p>
            <a:r>
              <a:rPr lang="en-US" dirty="0"/>
              <a:t>Crash #5</a:t>
            </a:r>
          </a:p>
        </p:txBody>
      </p:sp>
      <p:sp>
        <p:nvSpPr>
          <p:cNvPr id="3" name="Content Placeholder 2"/>
          <p:cNvSpPr>
            <a:spLocks noGrp="1"/>
          </p:cNvSpPr>
          <p:nvPr>
            <p:ph idx="1"/>
          </p:nvPr>
        </p:nvSpPr>
        <p:spPr>
          <a:xfrm>
            <a:off x="1783994" y="996287"/>
            <a:ext cx="10103206" cy="664190"/>
          </a:xfrm>
        </p:spPr>
        <p:txBody>
          <a:bodyPr>
            <a:noAutofit/>
          </a:bodyPr>
          <a:lstStyle/>
          <a:p>
            <a:r>
              <a:rPr lang="en-US" sz="3200" dirty="0"/>
              <a:t>Vehicle #1 crosses the centerline and strikes vehicle #2 head-on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337" y="2706955"/>
            <a:ext cx="7894663" cy="2756867"/>
          </a:xfrm>
          <a:prstGeom prst="rect">
            <a:avLst/>
          </a:prstGeom>
        </p:spPr>
      </p:pic>
    </p:spTree>
    <p:extLst>
      <p:ext uri="{BB962C8B-B14F-4D97-AF65-F5344CB8AC3E}">
        <p14:creationId xmlns:p14="http://schemas.microsoft.com/office/powerpoint/2010/main" val="2596106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21745" y="558795"/>
            <a:ext cx="4722275" cy="997861"/>
          </a:xfrm>
        </p:spPr>
        <p:txBody>
          <a:bodyPr/>
          <a:lstStyle/>
          <a:p>
            <a:pPr algn="ctr"/>
            <a:r>
              <a:rPr lang="en-US" dirty="0"/>
              <a:t>Example Project</a:t>
            </a:r>
          </a:p>
        </p:txBody>
      </p:sp>
      <p:sp>
        <p:nvSpPr>
          <p:cNvPr id="3" name="Content Placeholder 2"/>
          <p:cNvSpPr>
            <a:spLocks noGrp="1"/>
          </p:cNvSpPr>
          <p:nvPr>
            <p:ph idx="1"/>
          </p:nvPr>
        </p:nvSpPr>
        <p:spPr>
          <a:xfrm>
            <a:off x="1674810" y="1349828"/>
            <a:ext cx="9416143" cy="4615544"/>
          </a:xfrm>
        </p:spPr>
        <p:txBody>
          <a:bodyPr>
            <a:noAutofit/>
          </a:bodyPr>
          <a:lstStyle/>
          <a:p>
            <a:r>
              <a:rPr lang="en-US" sz="3000" dirty="0"/>
              <a:t>Widen the paved shoulders from 1’ to 4’</a:t>
            </a:r>
          </a:p>
          <a:p>
            <a:pPr lvl="1"/>
            <a:r>
              <a:rPr lang="en-US" sz="2400" dirty="0"/>
              <a:t>15% CRF for lane departure crashes</a:t>
            </a:r>
          </a:p>
          <a:p>
            <a:pPr marL="457200" lvl="1" indent="0">
              <a:buNone/>
            </a:pPr>
            <a:endParaRPr lang="en-US" sz="1050" dirty="0"/>
          </a:p>
          <a:p>
            <a:r>
              <a:rPr lang="en-US" sz="3000" dirty="0"/>
              <a:t>Install centerline rumble strips</a:t>
            </a:r>
          </a:p>
          <a:p>
            <a:pPr lvl="1"/>
            <a:r>
              <a:rPr lang="en-US" sz="2400" dirty="0"/>
              <a:t>46% CRF Single Vehicle Run off Road Left Crash</a:t>
            </a:r>
          </a:p>
          <a:p>
            <a:pPr lvl="1"/>
            <a:r>
              <a:rPr lang="en-US" sz="2400" dirty="0"/>
              <a:t>43% CRF Sideswipe Same Crash</a:t>
            </a:r>
          </a:p>
          <a:p>
            <a:pPr lvl="1"/>
            <a:r>
              <a:rPr lang="en-US" sz="2400" dirty="0"/>
              <a:t>55% CRF Sideswipe Opposite and HD-ON Crashes</a:t>
            </a:r>
          </a:p>
          <a:p>
            <a:pPr marL="457200" lvl="1" indent="0">
              <a:buNone/>
            </a:pPr>
            <a:endParaRPr lang="en-US" sz="1050" dirty="0"/>
          </a:p>
          <a:p>
            <a:r>
              <a:rPr lang="en-US" sz="2600" dirty="0"/>
              <a:t>Remove trees within the ROW </a:t>
            </a:r>
          </a:p>
          <a:p>
            <a:pPr lvl="1"/>
            <a:r>
              <a:rPr lang="en-US" sz="2400" dirty="0"/>
              <a:t>75% CRF</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885" r="48175" b="7463"/>
          <a:stretch/>
        </p:blipFill>
        <p:spPr>
          <a:xfrm>
            <a:off x="8029992" y="1946695"/>
            <a:ext cx="714028" cy="80198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537" t="-1896" r="5075" b="1896"/>
          <a:stretch/>
        </p:blipFill>
        <p:spPr>
          <a:xfrm>
            <a:off x="9631124" y="3045675"/>
            <a:ext cx="1000481" cy="86016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2818" t="1961" r="17649" b="1524"/>
          <a:stretch/>
        </p:blipFill>
        <p:spPr>
          <a:xfrm>
            <a:off x="3824382" y="5486399"/>
            <a:ext cx="394726" cy="72333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060" t="1170" r="770" b="1611"/>
          <a:stretch/>
        </p:blipFill>
        <p:spPr>
          <a:xfrm>
            <a:off x="9447123" y="182921"/>
            <a:ext cx="2368963" cy="1166907"/>
          </a:xfrm>
          <a:prstGeom prst="rect">
            <a:avLst/>
          </a:prstGeom>
        </p:spPr>
      </p:pic>
      <p:cxnSp>
        <p:nvCxnSpPr>
          <p:cNvPr id="10" name="Straight Connector 9"/>
          <p:cNvCxnSpPr/>
          <p:nvPr/>
        </p:nvCxnSpPr>
        <p:spPr>
          <a:xfrm>
            <a:off x="9271505" y="130996"/>
            <a:ext cx="2656638" cy="12188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130352" y="83841"/>
            <a:ext cx="2695634" cy="12659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4017" y="4287398"/>
            <a:ext cx="1495531" cy="522249"/>
          </a:xfrm>
          <a:prstGeom prst="rect">
            <a:avLst/>
          </a:prstGeom>
        </p:spPr>
      </p:pic>
    </p:spTree>
    <p:extLst>
      <p:ext uri="{BB962C8B-B14F-4D97-AF65-F5344CB8AC3E}">
        <p14:creationId xmlns:p14="http://schemas.microsoft.com/office/powerpoint/2010/main" val="114784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72102" y="228325"/>
            <a:ext cx="3057248" cy="767962"/>
          </a:xfrm>
        </p:spPr>
        <p:txBody>
          <a:bodyPr/>
          <a:lstStyle/>
          <a:p>
            <a:r>
              <a:rPr lang="en-US" dirty="0"/>
              <a:t>Crash #6</a:t>
            </a:r>
          </a:p>
        </p:txBody>
      </p:sp>
      <p:sp>
        <p:nvSpPr>
          <p:cNvPr id="3" name="Content Placeholder 2"/>
          <p:cNvSpPr>
            <a:spLocks noGrp="1"/>
          </p:cNvSpPr>
          <p:nvPr>
            <p:ph idx="1"/>
          </p:nvPr>
        </p:nvSpPr>
        <p:spPr>
          <a:xfrm>
            <a:off x="1783994" y="996287"/>
            <a:ext cx="10103206" cy="664190"/>
          </a:xfrm>
        </p:spPr>
        <p:txBody>
          <a:bodyPr>
            <a:noAutofit/>
          </a:bodyPr>
          <a:lstStyle/>
          <a:p>
            <a:r>
              <a:rPr lang="en-US" sz="3200" dirty="0"/>
              <a:t>Car vs Deer</a:t>
            </a:r>
            <a:endParaRPr lang="en-US" sz="3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849" y="2192740"/>
            <a:ext cx="6448447" cy="3224224"/>
          </a:xfrm>
          <a:prstGeom prst="rect">
            <a:avLst/>
          </a:prstGeom>
        </p:spPr>
      </p:pic>
      <p:sp>
        <p:nvSpPr>
          <p:cNvPr id="4" name="&quot;No&quot; Symbol 3"/>
          <p:cNvSpPr/>
          <p:nvPr/>
        </p:nvSpPr>
        <p:spPr>
          <a:xfrm>
            <a:off x="3217520" y="1328382"/>
            <a:ext cx="5953776" cy="4921216"/>
          </a:xfrm>
          <a:prstGeom prst="noSmoking">
            <a:avLst/>
          </a:prstGeom>
          <a:solidFill>
            <a:srgbClr val="C00000"/>
          </a:solidFill>
          <a:ln w="6350" cmpd="db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14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251123" y="171735"/>
            <a:ext cx="4528804" cy="553998"/>
          </a:xfrm>
          <a:prstGeom prst="rect">
            <a:avLst/>
          </a:prstGeom>
        </p:spPr>
        <p:txBody>
          <a:bodyPr wrap="none">
            <a:spAutoFit/>
          </a:bodyPr>
          <a:lstStyle/>
          <a:p>
            <a:pPr lvl="0" algn="ctr" defTabSz="457200">
              <a:spcBef>
                <a:spcPts val="1000"/>
              </a:spcBef>
              <a:buClr>
                <a:srgbClr val="A53010"/>
              </a:buClr>
            </a:pPr>
            <a:r>
              <a:rPr lang="en-US" sz="3000" dirty="0">
                <a:solidFill>
                  <a:prstClr val="black">
                    <a:lumMod val="75000"/>
                    <a:lumOff val="25000"/>
                  </a:prstClr>
                </a:solidFill>
              </a:rPr>
              <a:t>TOR - Crashes vs Injuries</a:t>
            </a:r>
          </a:p>
        </p:txBody>
      </p:sp>
      <p:sp>
        <p:nvSpPr>
          <p:cNvPr id="6" name="TextBox 5"/>
          <p:cNvSpPr txBox="1"/>
          <p:nvPr/>
        </p:nvSpPr>
        <p:spPr>
          <a:xfrm>
            <a:off x="8444088" y="4387354"/>
            <a:ext cx="3093155" cy="646331"/>
          </a:xfrm>
          <a:prstGeom prst="rect">
            <a:avLst/>
          </a:prstGeom>
          <a:noFill/>
        </p:spPr>
        <p:txBody>
          <a:bodyPr wrap="square" rtlCol="0">
            <a:spAutoFit/>
          </a:bodyPr>
          <a:lstStyle/>
          <a:p>
            <a:r>
              <a:rPr lang="en-US" dirty="0"/>
              <a:t>One crash may have multiple injured </a:t>
            </a:r>
            <a:r>
              <a:rPr lang="en-US" b="1" u="sng" dirty="0"/>
              <a:t>persons</a:t>
            </a:r>
          </a:p>
        </p:txBody>
      </p:sp>
      <p:sp>
        <p:nvSpPr>
          <p:cNvPr id="7" name="TextBox 6"/>
          <p:cNvSpPr txBox="1"/>
          <p:nvPr/>
        </p:nvSpPr>
        <p:spPr>
          <a:xfrm>
            <a:off x="8444089" y="1750620"/>
            <a:ext cx="3499555" cy="1200329"/>
          </a:xfrm>
          <a:prstGeom prst="rect">
            <a:avLst/>
          </a:prstGeom>
          <a:noFill/>
        </p:spPr>
        <p:txBody>
          <a:bodyPr wrap="square" rtlCol="0">
            <a:spAutoFit/>
          </a:bodyPr>
          <a:lstStyle/>
          <a:p>
            <a:r>
              <a:rPr lang="en-US" dirty="0"/>
              <a:t>If there are no K/A/B injuries, the number of crashes should equal the number of PDO+C Injury Crashes</a:t>
            </a:r>
          </a:p>
        </p:txBody>
      </p:sp>
      <p:sp>
        <p:nvSpPr>
          <p:cNvPr id="9" name="TextBox 8"/>
          <p:cNvSpPr txBox="1"/>
          <p:nvPr/>
        </p:nvSpPr>
        <p:spPr>
          <a:xfrm>
            <a:off x="8444089" y="5909733"/>
            <a:ext cx="3499556" cy="646331"/>
          </a:xfrm>
          <a:prstGeom prst="rect">
            <a:avLst/>
          </a:prstGeom>
          <a:noFill/>
        </p:spPr>
        <p:txBody>
          <a:bodyPr wrap="square" rtlCol="0">
            <a:spAutoFit/>
          </a:bodyPr>
          <a:lstStyle/>
          <a:p>
            <a:r>
              <a:rPr lang="en-US" dirty="0"/>
              <a:t>You will not always have an entry in the second line </a:t>
            </a:r>
            <a:endParaRPr lang="en-US" b="1" u="sng" dirty="0"/>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687" y="914400"/>
            <a:ext cx="6883401" cy="5943600"/>
          </a:xfrm>
          <a:prstGeom prst="rect">
            <a:avLst/>
          </a:prstGeom>
        </p:spPr>
      </p:pic>
      <p:sp>
        <p:nvSpPr>
          <p:cNvPr id="11" name="TextBox 10"/>
          <p:cNvSpPr txBox="1"/>
          <p:nvPr/>
        </p:nvSpPr>
        <p:spPr>
          <a:xfrm>
            <a:off x="8444088" y="5128019"/>
            <a:ext cx="3646312" cy="369669"/>
          </a:xfrm>
          <a:prstGeom prst="rect">
            <a:avLst/>
          </a:prstGeom>
          <a:noFill/>
        </p:spPr>
        <p:txBody>
          <a:bodyPr wrap="square" rtlCol="0">
            <a:spAutoFit/>
          </a:bodyPr>
          <a:lstStyle/>
          <a:p>
            <a:r>
              <a:rPr lang="en-US" dirty="0"/>
              <a:t>Not just the most injured </a:t>
            </a:r>
            <a:r>
              <a:rPr lang="en-US" b="1" u="sng" dirty="0"/>
              <a:t>person</a:t>
            </a:r>
          </a:p>
        </p:txBody>
      </p:sp>
      <p:sp>
        <p:nvSpPr>
          <p:cNvPr id="12" name="TextBox 11"/>
          <p:cNvSpPr txBox="1"/>
          <p:nvPr/>
        </p:nvSpPr>
        <p:spPr>
          <a:xfrm>
            <a:off x="8444088" y="3398461"/>
            <a:ext cx="3499556" cy="369332"/>
          </a:xfrm>
          <a:prstGeom prst="rect">
            <a:avLst/>
          </a:prstGeom>
          <a:noFill/>
        </p:spPr>
        <p:txBody>
          <a:bodyPr wrap="square" rtlCol="0">
            <a:spAutoFit/>
          </a:bodyPr>
          <a:lstStyle/>
          <a:p>
            <a:r>
              <a:rPr lang="en-US" dirty="0"/>
              <a:t>May have a combination</a:t>
            </a:r>
            <a:endParaRPr lang="en-US" b="1" u="sng" dirty="0"/>
          </a:p>
        </p:txBody>
      </p:sp>
      <p:sp>
        <p:nvSpPr>
          <p:cNvPr id="13" name="Rectangle 12"/>
          <p:cNvSpPr/>
          <p:nvPr/>
        </p:nvSpPr>
        <p:spPr>
          <a:xfrm>
            <a:off x="2348089" y="1907823"/>
            <a:ext cx="632178" cy="1693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2878667" y="2506134"/>
            <a:ext cx="654755" cy="327378"/>
          </a:xfrm>
          <a:prstGeom prst="cloud">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24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771302" y="171735"/>
            <a:ext cx="3488455" cy="553998"/>
          </a:xfrm>
          <a:prstGeom prst="rect">
            <a:avLst/>
          </a:prstGeom>
        </p:spPr>
        <p:txBody>
          <a:bodyPr wrap="none">
            <a:spAutoFit/>
          </a:bodyPr>
          <a:lstStyle/>
          <a:p>
            <a:pPr lvl="0" algn="ctr" defTabSz="457200">
              <a:spcBef>
                <a:spcPts val="1000"/>
              </a:spcBef>
              <a:buClr>
                <a:srgbClr val="A53010"/>
              </a:buClr>
            </a:pPr>
            <a:r>
              <a:rPr lang="en-US" sz="3000" dirty="0">
                <a:solidFill>
                  <a:prstClr val="black">
                    <a:lumMod val="75000"/>
                    <a:lumOff val="25000"/>
                  </a:prstClr>
                </a:solidFill>
              </a:rPr>
              <a:t>Number of years</a:t>
            </a:r>
            <a:r>
              <a:rPr lang="en-US" sz="3000" dirty="0">
                <a:solidFill>
                  <a:prstClr val="black">
                    <a:lumMod val="75000"/>
                    <a:lumOff val="25000"/>
                  </a:prstClr>
                </a:solidFill>
                <a:latin typeface="Arial" panose="020B0604020202020204" pitchFamily="34" charset="0"/>
                <a:cs typeface="Arial" panose="020B0604020202020204" pitchFamily="34" charset="0"/>
              </a:rPr>
              <a:t>?</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972" y="725733"/>
            <a:ext cx="4096136" cy="5864578"/>
          </a:xfrm>
          <a:prstGeom prst="rect">
            <a:avLst/>
          </a:prstGeom>
        </p:spPr>
      </p:pic>
      <p:cxnSp>
        <p:nvCxnSpPr>
          <p:cNvPr id="5" name="Straight Arrow Connector 4"/>
          <p:cNvCxnSpPr/>
          <p:nvPr/>
        </p:nvCxnSpPr>
        <p:spPr>
          <a:xfrm flipV="1">
            <a:off x="6438763" y="4132998"/>
            <a:ext cx="1820994" cy="209973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65067" y="3578998"/>
            <a:ext cx="2607733" cy="553998"/>
          </a:xfrm>
          <a:prstGeom prst="rect">
            <a:avLst/>
          </a:prstGeom>
          <a:noFill/>
        </p:spPr>
        <p:txBody>
          <a:bodyPr wrap="square" rtlCol="0">
            <a:spAutoFit/>
          </a:bodyPr>
          <a:lstStyle/>
          <a:p>
            <a:r>
              <a:rPr lang="en-US" sz="3000" dirty="0"/>
              <a:t>TOR = 2.08</a:t>
            </a:r>
          </a:p>
        </p:txBody>
      </p:sp>
      <p:sp>
        <p:nvSpPr>
          <p:cNvPr id="17" name="TextBox 16"/>
          <p:cNvSpPr txBox="1"/>
          <p:nvPr/>
        </p:nvSpPr>
        <p:spPr>
          <a:xfrm rot="18639535">
            <a:off x="6678428" y="4555295"/>
            <a:ext cx="1325414" cy="461665"/>
          </a:xfrm>
          <a:prstGeom prst="rect">
            <a:avLst/>
          </a:prstGeom>
          <a:noFill/>
        </p:spPr>
        <p:txBody>
          <a:bodyPr wrap="square" rtlCol="0">
            <a:spAutoFit/>
          </a:bodyPr>
          <a:lstStyle/>
          <a:p>
            <a:r>
              <a:rPr lang="en-US" sz="2400" dirty="0">
                <a:solidFill>
                  <a:srgbClr val="0070C0"/>
                </a:solidFill>
              </a:rPr>
              <a:t>5 years</a:t>
            </a:r>
          </a:p>
        </p:txBody>
      </p:sp>
    </p:spTree>
    <p:extLst>
      <p:ext uri="{BB962C8B-B14F-4D97-AF65-F5344CB8AC3E}">
        <p14:creationId xmlns:p14="http://schemas.microsoft.com/office/powerpoint/2010/main" val="4140125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771302" y="171735"/>
            <a:ext cx="3488455" cy="553998"/>
          </a:xfrm>
          <a:prstGeom prst="rect">
            <a:avLst/>
          </a:prstGeom>
        </p:spPr>
        <p:txBody>
          <a:bodyPr wrap="none">
            <a:spAutoFit/>
          </a:bodyPr>
          <a:lstStyle/>
          <a:p>
            <a:pPr lvl="0" algn="ctr" defTabSz="457200">
              <a:spcBef>
                <a:spcPts val="1000"/>
              </a:spcBef>
              <a:buClr>
                <a:srgbClr val="A53010"/>
              </a:buClr>
            </a:pPr>
            <a:r>
              <a:rPr lang="en-US" sz="3000" dirty="0">
                <a:solidFill>
                  <a:prstClr val="black">
                    <a:lumMod val="75000"/>
                    <a:lumOff val="25000"/>
                  </a:prstClr>
                </a:solidFill>
              </a:rPr>
              <a:t>Number of years</a:t>
            </a:r>
            <a:r>
              <a:rPr lang="en-US" sz="3000" dirty="0">
                <a:solidFill>
                  <a:prstClr val="black">
                    <a:lumMod val="75000"/>
                    <a:lumOff val="25000"/>
                  </a:prstClr>
                </a:solidFill>
                <a:latin typeface="Arial" panose="020B0604020202020204" pitchFamily="34" charset="0"/>
                <a:cs typeface="Arial" panose="020B0604020202020204" pitchFamily="34" charset="0"/>
              </a:rPr>
              <a:t>?</a:t>
            </a:r>
          </a:p>
        </p:txBody>
      </p:sp>
      <p:cxnSp>
        <p:nvCxnSpPr>
          <p:cNvPr id="5" name="Straight Arrow Connector 4"/>
          <p:cNvCxnSpPr/>
          <p:nvPr/>
        </p:nvCxnSpPr>
        <p:spPr>
          <a:xfrm flipV="1">
            <a:off x="6414137" y="4139707"/>
            <a:ext cx="1820994" cy="209973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59757" y="3585709"/>
            <a:ext cx="2607733" cy="553998"/>
          </a:xfrm>
          <a:prstGeom prst="rect">
            <a:avLst/>
          </a:prstGeom>
          <a:noFill/>
        </p:spPr>
        <p:txBody>
          <a:bodyPr wrap="square" rtlCol="0">
            <a:spAutoFit/>
          </a:bodyPr>
          <a:lstStyle/>
          <a:p>
            <a:r>
              <a:rPr lang="en-US" sz="3000" dirty="0"/>
              <a:t>TOR = 1.67</a:t>
            </a:r>
          </a:p>
        </p:txBody>
      </p:sp>
      <p:sp>
        <p:nvSpPr>
          <p:cNvPr id="17" name="TextBox 16"/>
          <p:cNvSpPr txBox="1"/>
          <p:nvPr/>
        </p:nvSpPr>
        <p:spPr>
          <a:xfrm rot="18639535">
            <a:off x="6637302" y="4562006"/>
            <a:ext cx="1325414" cy="461665"/>
          </a:xfrm>
          <a:prstGeom prst="rect">
            <a:avLst/>
          </a:prstGeom>
          <a:noFill/>
          <a:ln>
            <a:noFill/>
          </a:ln>
        </p:spPr>
        <p:txBody>
          <a:bodyPr wrap="square" rtlCol="0">
            <a:spAutoFit/>
          </a:bodyPr>
          <a:lstStyle/>
          <a:p>
            <a:r>
              <a:rPr lang="en-US" sz="2400" dirty="0">
                <a:solidFill>
                  <a:srgbClr val="00B050"/>
                </a:solidFill>
              </a:rPr>
              <a:t>4 years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888" y="740664"/>
            <a:ext cx="4112623" cy="5858977"/>
          </a:xfrm>
          <a:prstGeom prst="rect">
            <a:avLst/>
          </a:prstGeom>
        </p:spPr>
      </p:pic>
    </p:spTree>
    <p:extLst>
      <p:ext uri="{BB962C8B-B14F-4D97-AF65-F5344CB8AC3E}">
        <p14:creationId xmlns:p14="http://schemas.microsoft.com/office/powerpoint/2010/main" val="2553702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33549" y="1088770"/>
            <a:ext cx="6924902" cy="9216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C00000"/>
                </a:solidFill>
              </a:rPr>
              <a:t>High Risk Rural Roads</a:t>
            </a:r>
          </a:p>
        </p:txBody>
      </p:sp>
      <p:sp>
        <p:nvSpPr>
          <p:cNvPr id="5" name="Rectangle 4"/>
          <p:cNvSpPr/>
          <p:nvPr/>
        </p:nvSpPr>
        <p:spPr>
          <a:xfrm>
            <a:off x="2173184" y="3732743"/>
            <a:ext cx="9322131" cy="1733808"/>
          </a:xfrm>
          <a:prstGeom prst="rect">
            <a:avLst/>
          </a:prstGeom>
        </p:spPr>
        <p:txBody>
          <a:bodyPr wrap="square">
            <a:spAutoFit/>
          </a:bodyPr>
          <a:lstStyle/>
          <a:p>
            <a:pPr marL="342900" indent="-342900" defTabSz="457200">
              <a:spcBef>
                <a:spcPts val="1000"/>
              </a:spcBef>
              <a:buClr>
                <a:srgbClr val="A53010"/>
              </a:buClr>
              <a:buFont typeface="Wingdings 3" charset="2"/>
              <a:buChar char=""/>
            </a:pPr>
            <a:r>
              <a:rPr lang="en-US" sz="3000" dirty="0">
                <a:solidFill>
                  <a:prstClr val="black">
                    <a:lumMod val="75000"/>
                    <a:lumOff val="25000"/>
                  </a:prstClr>
                </a:solidFill>
              </a:rPr>
              <a:t>Rural (based on urban area census boundary)</a:t>
            </a:r>
          </a:p>
          <a:p>
            <a:pPr marL="342900" indent="-342900" defTabSz="457200">
              <a:spcBef>
                <a:spcPts val="1000"/>
              </a:spcBef>
              <a:buClr>
                <a:srgbClr val="A53010"/>
              </a:buClr>
              <a:buFont typeface="Wingdings 3" charset="2"/>
              <a:buChar char=""/>
            </a:pPr>
            <a:r>
              <a:rPr lang="en-US" sz="3000" dirty="0">
                <a:solidFill>
                  <a:prstClr val="black">
                    <a:lumMod val="75000"/>
                    <a:lumOff val="25000"/>
                  </a:prstClr>
                </a:solidFill>
              </a:rPr>
              <a:t>NFC = Major Collector / Minor Collector / Local</a:t>
            </a:r>
          </a:p>
          <a:p>
            <a:pPr marL="342900" indent="-342900" defTabSz="457200">
              <a:spcBef>
                <a:spcPts val="1000"/>
              </a:spcBef>
              <a:buClr>
                <a:srgbClr val="A53010"/>
              </a:buClr>
              <a:buFont typeface="Wingdings 3" charset="2"/>
              <a:buChar char=""/>
            </a:pPr>
            <a:r>
              <a:rPr lang="en-US" sz="3000" dirty="0">
                <a:solidFill>
                  <a:prstClr val="black">
                    <a:lumMod val="75000"/>
                    <a:lumOff val="25000"/>
                  </a:prstClr>
                </a:solidFill>
              </a:rPr>
              <a:t>≥ 1 K or A</a:t>
            </a:r>
          </a:p>
        </p:txBody>
      </p:sp>
      <p:sp>
        <p:nvSpPr>
          <p:cNvPr id="6" name="TextBox 5"/>
          <p:cNvSpPr txBox="1"/>
          <p:nvPr/>
        </p:nvSpPr>
        <p:spPr>
          <a:xfrm>
            <a:off x="3987336" y="2010431"/>
            <a:ext cx="4408519" cy="830997"/>
          </a:xfrm>
          <a:prstGeom prst="rect">
            <a:avLst/>
          </a:prstGeom>
          <a:noFill/>
        </p:spPr>
        <p:txBody>
          <a:bodyPr wrap="square" rtlCol="0">
            <a:spAutoFit/>
          </a:bodyPr>
          <a:lstStyle/>
          <a:p>
            <a:r>
              <a:rPr lang="en-US" sz="4800" dirty="0">
                <a:solidFill>
                  <a:srgbClr val="FF0000"/>
                </a:solidFill>
              </a:rPr>
              <a:t>2x</a:t>
            </a:r>
            <a:r>
              <a:rPr lang="en-US" sz="3000" dirty="0"/>
              <a:t>  Funding Chances</a:t>
            </a:r>
          </a:p>
        </p:txBody>
      </p:sp>
    </p:spTree>
    <p:extLst>
      <p:ext uri="{BB962C8B-B14F-4D97-AF65-F5344CB8AC3E}">
        <p14:creationId xmlns:p14="http://schemas.microsoft.com/office/powerpoint/2010/main" val="733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7737A0-D7E0-4415-8E90-FD4F69E76C1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506CE375-B39D-4C51-A858-F4A383311088}"/>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64EA8B46-395C-41F6-BE09-548B1080986C}"/>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BC7EDC6D-8B00-48D9-B8FD-9B5285FBCE02}"/>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DE4BD3C3-5C1B-4305-BFA1-9054820BDDA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4635ED79-E821-4CFD-9F97-D6137E5DCAC0}"/>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92FD5F9A-0D1B-4304-AC95-EA6A4E70E45F}"/>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E9BB96F9-6F99-413C-909E-6FCF017C13FB}"/>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1CCAEE3F-DFD6-4F56-91DF-94C715261B52}"/>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A9965128-6557-433B-B75B-BDF30731111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6ACA7D22-11B5-4768-B195-51BF6E7C169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0AD997-8BE7-4F95-8B7C-4E59DA1AC56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DE270B5A-1647-4C9C-BA5F-6BC559F869D0}"/>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7D8AB18-1DD7-4D60-B9FA-190B47BB267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AE3C8994-22F6-4B7D-B50B-80ECD1E2AF9A}"/>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DDCDE2FF-5BFC-4807-AB1E-D6928F8F46CF}"/>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63EF93F1-6EAF-4409-A623-76533740E143}"/>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D3B5256-3F5C-4FDE-8A9A-5A124E92BA34}"/>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ED5D4282-BFB9-4BFC-A20D-18E1C4EEA64D}"/>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3E6394EB-0752-433A-BA70-AF42B45F17F7}"/>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F27BE5F-DA8D-4260-9D0D-69E9CE146992}"/>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9A6E5CBE-AE54-40B7-9A00-E3975FEACB1D}"/>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6C307890-5461-4D51-ADA6-A3DA6D35B852}"/>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3F9B7E4B-6412-4B97-AD48-30B1F61F3BE9}"/>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D345D359-869B-4305-B7D7-0B5C4FDEC1C9}"/>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F688B27-AEB8-45BD-9597-78A97EE0DD6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4EB21FA6-8B6A-4699-8408-91E6998001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BA1AABB7-0FD0-4445-8B8B-7A0C680C5C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B8B04C4B-AC68-4DAC-B6E9-4BA106EEA2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52" r="-2" b="2515"/>
          <a:stretch/>
        </p:blipFill>
        <p:spPr>
          <a:xfrm>
            <a:off x="6111242" y="-5534"/>
            <a:ext cx="6080758" cy="6863534"/>
          </a:xfrm>
          <a:prstGeom prst="rect">
            <a:avLst/>
          </a:prstGeom>
        </p:spPr>
      </p:pic>
      <p:sp>
        <p:nvSpPr>
          <p:cNvPr id="42" name="Rectangle 41">
            <a:extLst>
              <a:ext uri="{FF2B5EF4-FFF2-40B4-BE49-F238E27FC236}">
                <a16:creationId xmlns:a16="http://schemas.microsoft.com/office/drawing/2014/main" id="{83B8F510-7BD8-444A-82C8-5DA7E5E2A1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27">
            <a:extLst>
              <a:ext uri="{FF2B5EF4-FFF2-40B4-BE49-F238E27FC236}">
                <a16:creationId xmlns:a16="http://schemas.microsoft.com/office/drawing/2014/main" id="{760B9607-D73D-493B-848E-23B9327179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2" name="Title 1"/>
          <p:cNvSpPr>
            <a:spLocks noGrp="1"/>
          </p:cNvSpPr>
          <p:nvPr>
            <p:ph type="title"/>
          </p:nvPr>
        </p:nvSpPr>
        <p:spPr>
          <a:xfrm>
            <a:off x="540279" y="967417"/>
            <a:ext cx="5280460" cy="3943250"/>
          </a:xfrm>
        </p:spPr>
        <p:txBody>
          <a:bodyPr vert="horz" lIns="91440" tIns="45720" rIns="91440" bIns="45720" rtlCol="0" anchor="b">
            <a:normAutofit/>
          </a:bodyPr>
          <a:lstStyle/>
          <a:p>
            <a:r>
              <a:rPr lang="en-US" sz="4000" b="1">
                <a:solidFill>
                  <a:srgbClr val="FEFFFF"/>
                </a:solidFill>
              </a:rPr>
              <a:t>The Elusive Bonus Points</a:t>
            </a:r>
          </a:p>
        </p:txBody>
      </p:sp>
    </p:spTree>
    <p:extLst>
      <p:ext uri="{BB962C8B-B14F-4D97-AF65-F5344CB8AC3E}">
        <p14:creationId xmlns:p14="http://schemas.microsoft.com/office/powerpoint/2010/main" val="2771094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6E6FEC8-170C-492C-84E0-54394629D1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DEE940A1-B9E0-4C5D-A55E-B19742379C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81C8E47B-A563-4B44-A9B0-9316605C2E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F452A527-3631-41ED-858D-3777A7D149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D28A9C89-B313-458F-9C85-515930A51A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5" name="Content Placeholder 7" descr="A sign on the side of a road&#10;&#10;Description generated with very high confidence">
            <a:extLst>
              <a:ext uri="{FF2B5EF4-FFF2-40B4-BE49-F238E27FC236}">
                <a16:creationId xmlns:a16="http://schemas.microsoft.com/office/drawing/2014/main" id="{C9B789EB-54C6-4965-BEF7-66D6290CC83A}"/>
              </a:ext>
            </a:extLst>
          </p:cNvPr>
          <p:cNvPicPr>
            <a:picLocks noChangeAspect="1"/>
          </p:cNvPicPr>
          <p:nvPr/>
        </p:nvPicPr>
        <p:blipFill rotWithShape="1">
          <a:blip r:embed="rId3">
            <a:extLst>
              <a:ext uri="{28A0092B-C50C-407E-A947-70E740481C1C}">
                <a14:useLocalDpi xmlns:a14="http://schemas.microsoft.com/office/drawing/2010/main" val="0"/>
              </a:ext>
            </a:extLst>
          </a:blip>
          <a:srcRect r="-1" b="13374"/>
          <a:stretch/>
        </p:blipFill>
        <p:spPr>
          <a:xfrm>
            <a:off x="1" y="10"/>
            <a:ext cx="6096000" cy="6857990"/>
          </a:xfrm>
          <a:prstGeom prst="rect">
            <a:avLst/>
          </a:prstGeom>
        </p:spPr>
      </p:pic>
      <p:sp>
        <p:nvSpPr>
          <p:cNvPr id="2" name="Title 1">
            <a:extLst>
              <a:ext uri="{FF2B5EF4-FFF2-40B4-BE49-F238E27FC236}">
                <a16:creationId xmlns:a16="http://schemas.microsoft.com/office/drawing/2014/main" id="{7DBBF26E-2C02-4F86-9BE0-7C26ACAD586D}"/>
              </a:ext>
            </a:extLst>
          </p:cNvPr>
          <p:cNvSpPr>
            <a:spLocks noGrp="1"/>
          </p:cNvSpPr>
          <p:nvPr>
            <p:ph type="title"/>
          </p:nvPr>
        </p:nvSpPr>
        <p:spPr>
          <a:xfrm>
            <a:off x="6730000" y="639097"/>
            <a:ext cx="4813072" cy="3686015"/>
          </a:xfrm>
          <a:prstGeom prst="ellipse">
            <a:avLst/>
          </a:prstGeom>
        </p:spPr>
        <p:txBody>
          <a:bodyPr vert="horz" lIns="91440" tIns="45720" rIns="91440" bIns="45720" rtlCol="0" anchor="b">
            <a:normAutofit/>
          </a:bodyPr>
          <a:lstStyle/>
          <a:p>
            <a:r>
              <a:rPr lang="en-US" sz="8000">
                <a:solidFill>
                  <a:schemeClr val="tx1">
                    <a:lumMod val="85000"/>
                    <a:lumOff val="15000"/>
                  </a:schemeClr>
                </a:solidFill>
              </a:rPr>
              <a:t>GVMC RTSP</a:t>
            </a:r>
          </a:p>
        </p:txBody>
      </p:sp>
    </p:spTree>
    <p:extLst>
      <p:ext uri="{BB962C8B-B14F-4D97-AF65-F5344CB8AC3E}">
        <p14:creationId xmlns:p14="http://schemas.microsoft.com/office/powerpoint/2010/main" val="590957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7737A0-D7E0-4415-8E90-FD4F69E76C1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506CE375-B39D-4C51-A858-F4A383311088}"/>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64EA8B46-395C-41F6-BE09-548B1080986C}"/>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BC7EDC6D-8B00-48D9-B8FD-9B5285FBCE02}"/>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DE4BD3C3-5C1B-4305-BFA1-9054820BDDA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4635ED79-E821-4CFD-9F97-D6137E5DCAC0}"/>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92FD5F9A-0D1B-4304-AC95-EA6A4E70E45F}"/>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E9BB96F9-6F99-413C-909E-6FCF017C13FB}"/>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1CCAEE3F-DFD6-4F56-91DF-94C715261B52}"/>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A9965128-6557-433B-B75B-BDF30731111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6ACA7D22-11B5-4768-B195-51BF6E7C169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0AD997-8BE7-4F95-8B7C-4E59DA1AC56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DE270B5A-1647-4C9C-BA5F-6BC559F869D0}"/>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7D8AB18-1DD7-4D60-B9FA-190B47BB267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AE3C8994-22F6-4B7D-B50B-80ECD1E2AF9A}"/>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DDCDE2FF-5BFC-4807-AB1E-D6928F8F46CF}"/>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63EF93F1-6EAF-4409-A623-76533740E143}"/>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D3B5256-3F5C-4FDE-8A9A-5A124E92BA34}"/>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ED5D4282-BFB9-4BFC-A20D-18E1C4EEA64D}"/>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3E6394EB-0752-433A-BA70-AF42B45F17F7}"/>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F27BE5F-DA8D-4260-9D0D-69E9CE146992}"/>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9A6E5CBE-AE54-40B7-9A00-E3975FEACB1D}"/>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6C307890-5461-4D51-ADA6-A3DA6D35B852}"/>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3F9B7E4B-6412-4B97-AD48-30B1F61F3BE9}"/>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D345D359-869B-4305-B7D7-0B5C4FDEC1C9}"/>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F688B27-AEB8-45BD-9597-78A97EE0DD6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4EB21FA6-8B6A-4699-8408-91E6998001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BA1AABB7-0FD0-4445-8B8B-7A0C680C5C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B8B04C4B-AC68-4DAC-B6E9-4BA106EEA2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2" name="Rectangle 41">
            <a:extLst>
              <a:ext uri="{FF2B5EF4-FFF2-40B4-BE49-F238E27FC236}">
                <a16:creationId xmlns:a16="http://schemas.microsoft.com/office/drawing/2014/main" id="{83B8F510-7BD8-444A-82C8-5DA7E5E2A1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27">
            <a:extLst>
              <a:ext uri="{FF2B5EF4-FFF2-40B4-BE49-F238E27FC236}">
                <a16:creationId xmlns:a16="http://schemas.microsoft.com/office/drawing/2014/main" id="{760B9607-D73D-493B-848E-23B9327179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p:cNvSpPr>
            <a:spLocks noGrp="1"/>
          </p:cNvSpPr>
          <p:nvPr>
            <p:ph type="title"/>
          </p:nvPr>
        </p:nvSpPr>
        <p:spPr>
          <a:xfrm>
            <a:off x="830781" y="5116867"/>
            <a:ext cx="5280460" cy="697658"/>
          </a:xfrm>
        </p:spPr>
        <p:txBody>
          <a:bodyPr vert="horz" lIns="91440" tIns="45720" rIns="91440" bIns="45720" rtlCol="0" anchor="b">
            <a:normAutofit fontScale="90000"/>
          </a:bodyPr>
          <a:lstStyle/>
          <a:p>
            <a:r>
              <a:rPr lang="en-US" sz="4000" b="1" dirty="0">
                <a:solidFill>
                  <a:srgbClr val="FEFFFF"/>
                </a:solidFill>
              </a:rPr>
              <a:t>Use the HSM</a:t>
            </a:r>
          </a:p>
        </p:txBody>
      </p:sp>
      <p:pic>
        <p:nvPicPr>
          <p:cNvPr id="35" name="Content Placeholder 1">
            <a:extLst>
              <a:ext uri="{FF2B5EF4-FFF2-40B4-BE49-F238E27FC236}">
                <a16:creationId xmlns:a16="http://schemas.microsoft.com/office/drawing/2014/main" id="{0867DE20-4CA0-4512-A287-2F4A36AF2B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5335" y="1261782"/>
            <a:ext cx="3785072" cy="4895359"/>
          </a:xfrm>
        </p:spPr>
      </p:pic>
    </p:spTree>
    <p:extLst>
      <p:ext uri="{BB962C8B-B14F-4D97-AF65-F5344CB8AC3E}">
        <p14:creationId xmlns:p14="http://schemas.microsoft.com/office/powerpoint/2010/main" val="309898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611" y="190390"/>
            <a:ext cx="5989298" cy="918882"/>
          </a:xfrm>
        </p:spPr>
        <p:txBody>
          <a:bodyPr/>
          <a:lstStyle/>
          <a:p>
            <a:r>
              <a:rPr lang="en-US" dirty="0"/>
              <a:t>Construction Funding</a:t>
            </a:r>
          </a:p>
        </p:txBody>
      </p:sp>
      <p:graphicFrame>
        <p:nvGraphicFramePr>
          <p:cNvPr id="5" name="Diagram 4"/>
          <p:cNvGraphicFramePr/>
          <p:nvPr>
            <p:extLst/>
          </p:nvPr>
        </p:nvGraphicFramePr>
        <p:xfrm>
          <a:off x="0" y="0"/>
          <a:ext cx="2068644" cy="1109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34322" y="1813809"/>
            <a:ext cx="6505732"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80/20 (Fed/Local)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90/10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Addresses a K/A crash</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Systemic</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$600,000 Max Federal per project</a:t>
            </a:r>
          </a:p>
        </p:txBody>
      </p:sp>
      <p:sp>
        <p:nvSpPr>
          <p:cNvPr id="14" name="TextBox 13"/>
          <p:cNvSpPr txBox="1"/>
          <p:nvPr/>
        </p:nvSpPr>
        <p:spPr>
          <a:xfrm>
            <a:off x="2862453" y="5696263"/>
            <a:ext cx="6895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n-ea"/>
                <a:cs typeface="+mn-cs"/>
              </a:rPr>
              <a:t>ROW and CE are not eligible</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3382" y="1813809"/>
            <a:ext cx="3643495" cy="3643495"/>
          </a:xfrm>
          <a:prstGeom prst="rect">
            <a:avLst/>
          </a:prstGeom>
        </p:spPr>
      </p:pic>
    </p:spTree>
    <p:extLst>
      <p:ext uri="{BB962C8B-B14F-4D97-AF65-F5344CB8AC3E}">
        <p14:creationId xmlns:p14="http://schemas.microsoft.com/office/powerpoint/2010/main" val="372079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down)">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down)">
                                      <p:cBhvr>
                                        <p:cTn id="2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334409" y="298471"/>
            <a:ext cx="8898035" cy="646331"/>
          </a:xfrm>
          <a:prstGeom prst="rect">
            <a:avLst/>
          </a:prstGeom>
        </p:spPr>
        <p:txBody>
          <a:bodyPr wrap="square">
            <a:spAutoFit/>
          </a:bodyPr>
          <a:lstStyle/>
          <a:p>
            <a:pPr algn="ctr"/>
            <a:r>
              <a:rPr lang="en-US" sz="3600" dirty="0">
                <a:solidFill>
                  <a:srgbClr val="0070C0"/>
                </a:solidFill>
                <a:ea typeface="+mj-ea"/>
                <a:cs typeface="+mj-cs"/>
              </a:rPr>
              <a:t>Highway Safety Manual (HSM) Analysis</a:t>
            </a:r>
            <a:endParaRPr lang="en-US" dirty="0">
              <a:solidFill>
                <a:srgbClr val="0070C0"/>
              </a:solidFill>
            </a:endParaRPr>
          </a:p>
        </p:txBody>
      </p:sp>
      <p:sp>
        <p:nvSpPr>
          <p:cNvPr id="7" name="Rectangle 6"/>
          <p:cNvSpPr/>
          <p:nvPr/>
        </p:nvSpPr>
        <p:spPr>
          <a:xfrm>
            <a:off x="2577186" y="1331584"/>
            <a:ext cx="9122485" cy="3793346"/>
          </a:xfrm>
          <a:prstGeom prst="rect">
            <a:avLst/>
          </a:prstGeom>
        </p:spPr>
        <p:txBody>
          <a:bodyPr wrap="square">
            <a:spAutoFit/>
          </a:bodyPr>
          <a:lstStyle/>
          <a:p>
            <a:pPr marL="342900" indent="-342900" defTabSz="457200">
              <a:spcBef>
                <a:spcPts val="1000"/>
              </a:spcBef>
              <a:buClr>
                <a:srgbClr val="A53010"/>
              </a:buClr>
              <a:buFont typeface="Wingdings 3" charset="2"/>
              <a:buChar char=""/>
            </a:pPr>
            <a:r>
              <a:rPr lang="en-US" sz="3000" dirty="0">
                <a:solidFill>
                  <a:prstClr val="black">
                    <a:lumMod val="75000"/>
                    <a:lumOff val="25000"/>
                  </a:prstClr>
                </a:solidFill>
              </a:rPr>
              <a:t>Used for 2 purposes related to the CFP</a:t>
            </a:r>
          </a:p>
          <a:p>
            <a:pPr marL="800100" lvl="1" indent="-342900" defTabSz="457200">
              <a:spcBef>
                <a:spcPts val="1000"/>
              </a:spcBef>
              <a:buClr>
                <a:srgbClr val="A53010"/>
              </a:buClr>
              <a:buFont typeface="Wingdings 3" charset="2"/>
              <a:buChar char=""/>
            </a:pPr>
            <a:r>
              <a:rPr lang="en-US" sz="3000" dirty="0">
                <a:solidFill>
                  <a:prstClr val="black">
                    <a:lumMod val="75000"/>
                    <a:lumOff val="25000"/>
                  </a:prstClr>
                </a:solidFill>
              </a:rPr>
              <a:t>Excess Expected crashes</a:t>
            </a:r>
          </a:p>
          <a:p>
            <a:pPr marL="800100" lvl="1" indent="-342900" defTabSz="457200">
              <a:spcBef>
                <a:spcPts val="1000"/>
              </a:spcBef>
              <a:buClr>
                <a:srgbClr val="A53010"/>
              </a:buClr>
              <a:buFont typeface="Wingdings 3" charset="2"/>
              <a:buChar char=""/>
            </a:pPr>
            <a:r>
              <a:rPr lang="en-US" sz="3000" dirty="0">
                <a:solidFill>
                  <a:prstClr val="black">
                    <a:lumMod val="75000"/>
                    <a:lumOff val="25000"/>
                  </a:prstClr>
                </a:solidFill>
              </a:rPr>
              <a:t>Reduction in predicted crash frequency</a:t>
            </a:r>
          </a:p>
          <a:p>
            <a:pPr lvl="0" defTabSz="457200">
              <a:spcBef>
                <a:spcPts val="1000"/>
              </a:spcBef>
              <a:buClr>
                <a:srgbClr val="A53010"/>
              </a:buClr>
            </a:pPr>
            <a:endParaRPr lang="en-US" sz="3000" dirty="0">
              <a:solidFill>
                <a:prstClr val="black">
                  <a:lumMod val="75000"/>
                  <a:lumOff val="25000"/>
                </a:prstClr>
              </a:solidFill>
            </a:endParaRPr>
          </a:p>
          <a:p>
            <a:pPr lvl="2" defTabSz="457200">
              <a:spcBef>
                <a:spcPts val="1000"/>
              </a:spcBef>
              <a:buClr>
                <a:srgbClr val="A53010"/>
              </a:buClr>
            </a:pPr>
            <a:endParaRPr lang="en-US" sz="3000" dirty="0">
              <a:solidFill>
                <a:prstClr val="black">
                  <a:lumMod val="75000"/>
                  <a:lumOff val="25000"/>
                </a:prstClr>
              </a:solidFill>
            </a:endParaRPr>
          </a:p>
          <a:p>
            <a:pPr marL="342900" lvl="0" indent="-342900" defTabSz="457200">
              <a:spcBef>
                <a:spcPts val="1000"/>
              </a:spcBef>
              <a:buClr>
                <a:srgbClr val="A53010"/>
              </a:buClr>
              <a:buFont typeface="Wingdings 3" charset="2"/>
              <a:buChar char=""/>
            </a:pPr>
            <a:endParaRPr lang="en-US" sz="3000" dirty="0">
              <a:solidFill>
                <a:prstClr val="black">
                  <a:lumMod val="75000"/>
                  <a:lumOff val="25000"/>
                </a:prstClr>
              </a:solidFill>
            </a:endParaRPr>
          </a:p>
          <a:p>
            <a:pPr lvl="1" defTabSz="457200">
              <a:spcBef>
                <a:spcPts val="1000"/>
              </a:spcBef>
              <a:buClr>
                <a:srgbClr val="A53010"/>
              </a:buClr>
            </a:pPr>
            <a:endParaRPr lang="en-US" sz="1050" dirty="0">
              <a:solidFill>
                <a:prstClr val="black">
                  <a:lumMod val="75000"/>
                  <a:lumOff val="2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416" y="3961665"/>
            <a:ext cx="2260639" cy="2112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637" y="3940251"/>
            <a:ext cx="2200275" cy="208597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2416" y="3228256"/>
            <a:ext cx="4755496" cy="3376619"/>
          </a:xfrm>
          <a:prstGeom prst="rect">
            <a:avLst/>
          </a:prstGeom>
        </p:spPr>
      </p:pic>
    </p:spTree>
    <p:extLst>
      <p:ext uri="{BB962C8B-B14F-4D97-AF65-F5344CB8AC3E}">
        <p14:creationId xmlns:p14="http://schemas.microsoft.com/office/powerpoint/2010/main" val="59733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334409" y="298471"/>
            <a:ext cx="8898035" cy="646331"/>
          </a:xfrm>
          <a:prstGeom prst="rect">
            <a:avLst/>
          </a:prstGeom>
        </p:spPr>
        <p:txBody>
          <a:bodyPr wrap="square">
            <a:spAutoFit/>
          </a:bodyPr>
          <a:lstStyle/>
          <a:p>
            <a:pPr algn="ctr"/>
            <a:r>
              <a:rPr lang="en-US" sz="3600" dirty="0">
                <a:solidFill>
                  <a:srgbClr val="0070C0"/>
                </a:solidFill>
                <a:ea typeface="+mj-ea"/>
                <a:cs typeface="+mj-cs"/>
              </a:rPr>
              <a:t>Highway Safety Manual (HSM) Analysis</a:t>
            </a:r>
            <a:endParaRPr lang="en-US" dirty="0">
              <a:solidFill>
                <a:srgbClr val="0070C0"/>
              </a:solidFill>
            </a:endParaRPr>
          </a:p>
        </p:txBody>
      </p:sp>
      <p:sp>
        <p:nvSpPr>
          <p:cNvPr id="7" name="Rectangle 6"/>
          <p:cNvSpPr/>
          <p:nvPr/>
        </p:nvSpPr>
        <p:spPr>
          <a:xfrm>
            <a:off x="2577186" y="1331584"/>
            <a:ext cx="9122485" cy="4716676"/>
          </a:xfrm>
          <a:prstGeom prst="rect">
            <a:avLst/>
          </a:prstGeom>
        </p:spPr>
        <p:txBody>
          <a:bodyPr wrap="square">
            <a:spAutoFit/>
          </a:bodyPr>
          <a:lstStyle/>
          <a:p>
            <a:pPr lvl="0" defTabSz="457200">
              <a:spcBef>
                <a:spcPts val="1000"/>
              </a:spcBef>
              <a:buClr>
                <a:srgbClr val="A53010"/>
              </a:buClr>
            </a:pPr>
            <a:endParaRPr lang="en-US" sz="3000" dirty="0">
              <a:solidFill>
                <a:prstClr val="black">
                  <a:lumMod val="75000"/>
                  <a:lumOff val="25000"/>
                </a:prstClr>
              </a:solidFill>
            </a:endParaRPr>
          </a:p>
          <a:p>
            <a:pPr marL="342900" lvl="0" indent="-342900" defTabSz="457200">
              <a:spcBef>
                <a:spcPts val="1000"/>
              </a:spcBef>
              <a:buClr>
                <a:srgbClr val="A53010"/>
              </a:buClr>
              <a:buFont typeface="Wingdings 3" charset="2"/>
              <a:buChar char=""/>
            </a:pPr>
            <a:r>
              <a:rPr lang="en-US" sz="3000" dirty="0">
                <a:solidFill>
                  <a:prstClr val="black">
                    <a:lumMod val="75000"/>
                    <a:lumOff val="25000"/>
                  </a:prstClr>
                </a:solidFill>
              </a:rPr>
              <a:t>Not directly interchangeable with the TOR spreadsheet</a:t>
            </a:r>
          </a:p>
          <a:p>
            <a:pPr marL="1257300" lvl="2" indent="-342900" defTabSz="457200">
              <a:spcBef>
                <a:spcPts val="1000"/>
              </a:spcBef>
              <a:buClr>
                <a:srgbClr val="A53010"/>
              </a:buClr>
              <a:buFont typeface="Wingdings 3" charset="2"/>
              <a:buChar char=""/>
            </a:pPr>
            <a:r>
              <a:rPr lang="en-US" sz="3000" dirty="0">
                <a:solidFill>
                  <a:prstClr val="black">
                    <a:lumMod val="75000"/>
                    <a:lumOff val="25000"/>
                  </a:prstClr>
                </a:solidFill>
              </a:rPr>
              <a:t>CMFs vs CRFs</a:t>
            </a:r>
          </a:p>
          <a:p>
            <a:pPr marL="1257300" lvl="2" indent="-342900" defTabSz="457200">
              <a:spcBef>
                <a:spcPts val="1000"/>
              </a:spcBef>
              <a:buClr>
                <a:srgbClr val="A53010"/>
              </a:buClr>
              <a:buFont typeface="Wingdings 3" charset="2"/>
              <a:buChar char=""/>
            </a:pPr>
            <a:r>
              <a:rPr lang="en-US" sz="3000" dirty="0">
                <a:solidFill>
                  <a:prstClr val="black">
                    <a:lumMod val="75000"/>
                    <a:lumOff val="25000"/>
                  </a:prstClr>
                </a:solidFill>
              </a:rPr>
              <a:t>All crashes regardless of type (including animal)</a:t>
            </a:r>
          </a:p>
          <a:p>
            <a:pPr marL="1257300" lvl="2" indent="-342900" defTabSz="457200">
              <a:spcBef>
                <a:spcPts val="1000"/>
              </a:spcBef>
              <a:buClr>
                <a:srgbClr val="A53010"/>
              </a:buClr>
              <a:buFont typeface="Wingdings 3" charset="2"/>
              <a:buChar char=""/>
            </a:pPr>
            <a:endParaRPr lang="en-US" sz="3000" dirty="0">
              <a:solidFill>
                <a:prstClr val="black">
                  <a:lumMod val="75000"/>
                  <a:lumOff val="25000"/>
                </a:prstClr>
              </a:solidFill>
            </a:endParaRPr>
          </a:p>
          <a:p>
            <a:pPr marL="342900" lvl="0" indent="-342900" defTabSz="457200">
              <a:spcBef>
                <a:spcPts val="1000"/>
              </a:spcBef>
              <a:buClr>
                <a:srgbClr val="A53010"/>
              </a:buClr>
              <a:buFont typeface="Wingdings 3" charset="2"/>
              <a:buChar char=""/>
            </a:pPr>
            <a:endParaRPr lang="en-US" sz="3000" dirty="0">
              <a:solidFill>
                <a:prstClr val="black">
                  <a:lumMod val="75000"/>
                  <a:lumOff val="25000"/>
                </a:prstClr>
              </a:solidFill>
            </a:endParaRPr>
          </a:p>
          <a:p>
            <a:pPr lvl="1" defTabSz="457200">
              <a:spcBef>
                <a:spcPts val="1000"/>
              </a:spcBef>
              <a:buClr>
                <a:srgbClr val="A53010"/>
              </a:buClr>
            </a:pPr>
            <a:endParaRPr lang="en-US" sz="1050" dirty="0">
              <a:solidFill>
                <a:prstClr val="black">
                  <a:lumMod val="75000"/>
                  <a:lumOff val="25000"/>
                </a:prstClr>
              </a:solidFill>
            </a:endParaRPr>
          </a:p>
        </p:txBody>
      </p:sp>
    </p:spTree>
    <p:extLst>
      <p:ext uri="{BB962C8B-B14F-4D97-AF65-F5344CB8AC3E}">
        <p14:creationId xmlns:p14="http://schemas.microsoft.com/office/powerpoint/2010/main" val="340949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7858" y="286485"/>
            <a:ext cx="8911687" cy="712321"/>
          </a:xfrm>
        </p:spPr>
        <p:txBody>
          <a:bodyPr>
            <a:normAutofit fontScale="90000"/>
          </a:bodyPr>
          <a:lstStyle/>
          <a:p>
            <a:pPr lvl="0" defTabSz="914400">
              <a:spcBef>
                <a:spcPts val="0"/>
              </a:spcBef>
            </a:pPr>
            <a:r>
              <a:rPr lang="en-US" sz="4000" dirty="0">
                <a:solidFill>
                  <a:srgbClr val="0070C0"/>
                </a:solidFill>
                <a:ea typeface="+mn-ea"/>
                <a:cs typeface="+mn-cs"/>
              </a:rPr>
              <a:t>Highway Safety Manual (HSM) Analysis</a:t>
            </a:r>
            <a:br>
              <a:rPr lang="en-US" sz="1800" dirty="0">
                <a:solidFill>
                  <a:srgbClr val="0070C0"/>
                </a:solidFill>
                <a:ea typeface="+mn-ea"/>
                <a:cs typeface="+mn-cs"/>
              </a:rPr>
            </a:b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497" y="1899139"/>
            <a:ext cx="11201211" cy="2779610"/>
          </a:xfrm>
        </p:spPr>
      </p:pic>
      <p:sp>
        <p:nvSpPr>
          <p:cNvPr id="5" name="TextBox 4"/>
          <p:cNvSpPr txBox="1"/>
          <p:nvPr/>
        </p:nvSpPr>
        <p:spPr>
          <a:xfrm>
            <a:off x="3718662" y="4678749"/>
            <a:ext cx="5276879" cy="553998"/>
          </a:xfrm>
          <a:prstGeom prst="rect">
            <a:avLst/>
          </a:prstGeom>
          <a:noFill/>
        </p:spPr>
        <p:txBody>
          <a:bodyPr wrap="square" rtlCol="0">
            <a:spAutoFit/>
          </a:bodyPr>
          <a:lstStyle/>
          <a:p>
            <a:r>
              <a:rPr lang="en-US" sz="3000" dirty="0"/>
              <a:t>Rural 2-Lane Segments Tab</a:t>
            </a:r>
          </a:p>
        </p:txBody>
      </p:sp>
    </p:spTree>
    <p:extLst>
      <p:ext uri="{BB962C8B-B14F-4D97-AF65-F5344CB8AC3E}">
        <p14:creationId xmlns:p14="http://schemas.microsoft.com/office/powerpoint/2010/main" val="2463622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7858" y="286485"/>
            <a:ext cx="8911687" cy="712321"/>
          </a:xfrm>
        </p:spPr>
        <p:txBody>
          <a:bodyPr>
            <a:normAutofit fontScale="90000"/>
          </a:bodyPr>
          <a:lstStyle/>
          <a:p>
            <a:pPr lvl="0" defTabSz="914400">
              <a:spcBef>
                <a:spcPts val="0"/>
              </a:spcBef>
            </a:pPr>
            <a:r>
              <a:rPr lang="en-US" sz="4000" dirty="0">
                <a:solidFill>
                  <a:srgbClr val="0070C0"/>
                </a:solidFill>
                <a:ea typeface="+mn-ea"/>
                <a:cs typeface="+mn-cs"/>
              </a:rPr>
              <a:t>Highway Safety Manual (HSM) Analysis</a:t>
            </a:r>
            <a:br>
              <a:rPr lang="en-US" sz="1800" dirty="0">
                <a:solidFill>
                  <a:srgbClr val="0070C0"/>
                </a:solidFill>
                <a:ea typeface="+mn-ea"/>
                <a:cs typeface="+mn-cs"/>
              </a:rPr>
            </a:b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1650" y="1200860"/>
            <a:ext cx="10851481" cy="5103142"/>
          </a:xfrm>
        </p:spPr>
      </p:pic>
      <p:sp>
        <p:nvSpPr>
          <p:cNvPr id="5" name="TextBox 4"/>
          <p:cNvSpPr txBox="1"/>
          <p:nvPr/>
        </p:nvSpPr>
        <p:spPr>
          <a:xfrm>
            <a:off x="3690526" y="6304002"/>
            <a:ext cx="5276879" cy="553998"/>
          </a:xfrm>
          <a:prstGeom prst="rect">
            <a:avLst/>
          </a:prstGeom>
          <a:noFill/>
        </p:spPr>
        <p:txBody>
          <a:bodyPr wrap="square" rtlCol="0">
            <a:spAutoFit/>
          </a:bodyPr>
          <a:lstStyle/>
          <a:p>
            <a:r>
              <a:rPr lang="en-US" sz="3000" dirty="0"/>
              <a:t>Rural 2-Lane Segments Tab</a:t>
            </a:r>
          </a:p>
        </p:txBody>
      </p:sp>
      <p:sp>
        <p:nvSpPr>
          <p:cNvPr id="8" name="Rounded Rectangle 7"/>
          <p:cNvSpPr/>
          <p:nvPr/>
        </p:nvSpPr>
        <p:spPr>
          <a:xfrm>
            <a:off x="7948246" y="5669280"/>
            <a:ext cx="3924885" cy="63472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255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7858" y="286485"/>
            <a:ext cx="8911687" cy="712321"/>
          </a:xfrm>
        </p:spPr>
        <p:txBody>
          <a:bodyPr>
            <a:normAutofit fontScale="90000"/>
          </a:bodyPr>
          <a:lstStyle/>
          <a:p>
            <a:pPr lvl="0" defTabSz="914400">
              <a:spcBef>
                <a:spcPts val="0"/>
              </a:spcBef>
            </a:pPr>
            <a:r>
              <a:rPr lang="en-US" sz="4000" dirty="0">
                <a:solidFill>
                  <a:srgbClr val="0070C0"/>
                </a:solidFill>
                <a:ea typeface="+mn-ea"/>
                <a:cs typeface="+mn-cs"/>
              </a:rPr>
              <a:t>Highway Safety Manual (HSM) Analysis</a:t>
            </a:r>
            <a:br>
              <a:rPr lang="en-US" sz="1800" dirty="0">
                <a:solidFill>
                  <a:srgbClr val="0070C0"/>
                </a:solidFill>
                <a:ea typeface="+mn-ea"/>
                <a:cs typeface="+mn-cs"/>
              </a:rPr>
            </a:br>
            <a:endParaRPr lang="en-US" dirty="0"/>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6479" y="1222486"/>
            <a:ext cx="10684972" cy="4857835"/>
          </a:xfrm>
        </p:spPr>
      </p:pic>
      <p:sp>
        <p:nvSpPr>
          <p:cNvPr id="5" name="TextBox 4"/>
          <p:cNvSpPr txBox="1"/>
          <p:nvPr/>
        </p:nvSpPr>
        <p:spPr>
          <a:xfrm>
            <a:off x="3690526" y="6304002"/>
            <a:ext cx="5276879" cy="553998"/>
          </a:xfrm>
          <a:prstGeom prst="rect">
            <a:avLst/>
          </a:prstGeom>
          <a:noFill/>
        </p:spPr>
        <p:txBody>
          <a:bodyPr wrap="square" rtlCol="0">
            <a:spAutoFit/>
          </a:bodyPr>
          <a:lstStyle/>
          <a:p>
            <a:r>
              <a:rPr lang="en-US" sz="3000" dirty="0"/>
              <a:t>Rural 2-Lane Segments Tab</a:t>
            </a:r>
          </a:p>
        </p:txBody>
      </p:sp>
      <p:sp>
        <p:nvSpPr>
          <p:cNvPr id="8" name="Rounded Rectangle 7"/>
          <p:cNvSpPr/>
          <p:nvPr/>
        </p:nvSpPr>
        <p:spPr>
          <a:xfrm>
            <a:off x="11029244" y="5429956"/>
            <a:ext cx="642207" cy="65036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4540102" y="3101863"/>
            <a:ext cx="5754822" cy="1844928"/>
          </a:xfrm>
          <a:prstGeom prst="rect">
            <a:avLst/>
          </a:prstGeom>
        </p:spPr>
      </p:pic>
      <p:sp>
        <p:nvSpPr>
          <p:cNvPr id="10" name="Rounded Rectangle 9"/>
          <p:cNvSpPr/>
          <p:nvPr/>
        </p:nvSpPr>
        <p:spPr>
          <a:xfrm>
            <a:off x="7250332" y="5768622"/>
            <a:ext cx="2119446" cy="31169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9" idx="2"/>
          </p:cNvCxnSpPr>
          <p:nvPr/>
        </p:nvCxnSpPr>
        <p:spPr>
          <a:xfrm flipH="1" flipV="1">
            <a:off x="7417513" y="4946791"/>
            <a:ext cx="439553" cy="8218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0387037" y="5508978"/>
            <a:ext cx="642207" cy="57134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0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7858" y="286485"/>
            <a:ext cx="8911687" cy="712321"/>
          </a:xfrm>
        </p:spPr>
        <p:txBody>
          <a:bodyPr>
            <a:normAutofit fontScale="90000"/>
          </a:bodyPr>
          <a:lstStyle/>
          <a:p>
            <a:pPr lvl="0" defTabSz="914400">
              <a:spcBef>
                <a:spcPts val="0"/>
              </a:spcBef>
            </a:pPr>
            <a:r>
              <a:rPr lang="en-US" sz="4000" dirty="0">
                <a:solidFill>
                  <a:srgbClr val="0070C0"/>
                </a:solidFill>
                <a:ea typeface="+mn-ea"/>
                <a:cs typeface="+mn-cs"/>
              </a:rPr>
              <a:t>Highway Safety Manual (HSM) Analysis</a:t>
            </a:r>
            <a:br>
              <a:rPr lang="en-US" sz="1800" dirty="0">
                <a:solidFill>
                  <a:srgbClr val="0070C0"/>
                </a:solidFill>
                <a:ea typeface="+mn-ea"/>
                <a:cs typeface="+mn-cs"/>
              </a:rPr>
            </a:b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497" y="1899139"/>
            <a:ext cx="11201211" cy="2779610"/>
          </a:xfrm>
        </p:spPr>
      </p:pic>
      <p:sp>
        <p:nvSpPr>
          <p:cNvPr id="5" name="TextBox 4"/>
          <p:cNvSpPr txBox="1"/>
          <p:nvPr/>
        </p:nvSpPr>
        <p:spPr>
          <a:xfrm>
            <a:off x="3718662" y="4678749"/>
            <a:ext cx="5276879" cy="553998"/>
          </a:xfrm>
          <a:prstGeom prst="rect">
            <a:avLst/>
          </a:prstGeom>
          <a:noFill/>
        </p:spPr>
        <p:txBody>
          <a:bodyPr wrap="square" rtlCol="0">
            <a:spAutoFit/>
          </a:bodyPr>
          <a:lstStyle/>
          <a:p>
            <a:r>
              <a:rPr lang="en-US" sz="3000" dirty="0"/>
              <a:t>Rural 2-Lane Segments Tab</a:t>
            </a:r>
          </a:p>
        </p:txBody>
      </p:sp>
      <p:sp>
        <p:nvSpPr>
          <p:cNvPr id="6" name="Oval 5"/>
          <p:cNvSpPr/>
          <p:nvPr/>
        </p:nvSpPr>
        <p:spPr>
          <a:xfrm>
            <a:off x="10464800" y="4007556"/>
            <a:ext cx="1621914" cy="8596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27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334409" y="298471"/>
            <a:ext cx="8898035" cy="646331"/>
          </a:xfrm>
          <a:prstGeom prst="rect">
            <a:avLst/>
          </a:prstGeom>
        </p:spPr>
        <p:txBody>
          <a:bodyPr wrap="square">
            <a:spAutoFit/>
          </a:bodyPr>
          <a:lstStyle/>
          <a:p>
            <a:pPr algn="ctr"/>
            <a:r>
              <a:rPr lang="en-US" sz="3600" dirty="0">
                <a:solidFill>
                  <a:srgbClr val="0070C0"/>
                </a:solidFill>
                <a:ea typeface="+mj-ea"/>
                <a:cs typeface="+mj-cs"/>
              </a:rPr>
              <a:t>Highway Safety Manual (HSM) Analysis</a:t>
            </a:r>
            <a:endParaRPr lang="en-US" dirty="0">
              <a:solidFill>
                <a:srgbClr val="0070C0"/>
              </a:solidFill>
            </a:endParaRPr>
          </a:p>
        </p:txBody>
      </p:sp>
      <p:pic>
        <p:nvPicPr>
          <p:cNvPr id="6" name="Content Placeholder 5"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l="2367" r="1" b="-498"/>
          <a:stretch/>
        </p:blipFill>
        <p:spPr>
          <a:xfrm>
            <a:off x="1919113" y="1105270"/>
            <a:ext cx="4492976" cy="5381408"/>
          </a:xfrm>
        </p:spPr>
      </p:pic>
      <p:sp>
        <p:nvSpPr>
          <p:cNvPr id="9" name="Rectangle 8"/>
          <p:cNvSpPr/>
          <p:nvPr/>
        </p:nvSpPr>
        <p:spPr>
          <a:xfrm>
            <a:off x="6547554" y="1569157"/>
            <a:ext cx="5429957" cy="3536866"/>
          </a:xfrm>
          <a:prstGeom prst="rect">
            <a:avLst/>
          </a:prstGeom>
        </p:spPr>
        <p:txBody>
          <a:bodyPr wrap="square">
            <a:spAutoFit/>
          </a:bodyPr>
          <a:lstStyle/>
          <a:p>
            <a:pPr marL="342900" lvl="0" indent="-342900" defTabSz="457200">
              <a:spcBef>
                <a:spcPts val="1000"/>
              </a:spcBef>
              <a:buClr>
                <a:srgbClr val="A53010"/>
              </a:buClr>
              <a:buFont typeface="Wingdings 3" charset="2"/>
              <a:buChar char=""/>
            </a:pPr>
            <a:r>
              <a:rPr lang="en-US" sz="3000" dirty="0">
                <a:solidFill>
                  <a:prstClr val="black">
                    <a:lumMod val="75000"/>
                    <a:lumOff val="25000"/>
                  </a:prstClr>
                </a:solidFill>
              </a:rPr>
              <a:t>Excess Expected Crashes</a:t>
            </a:r>
          </a:p>
          <a:p>
            <a:pPr marL="800100" lvl="1" indent="-342900" defTabSz="457200">
              <a:spcBef>
                <a:spcPts val="1000"/>
              </a:spcBef>
              <a:buClr>
                <a:srgbClr val="A53010"/>
              </a:buClr>
              <a:buFont typeface="Wingdings 3" charset="2"/>
              <a:buChar char=""/>
            </a:pPr>
            <a:r>
              <a:rPr lang="en-US" sz="3000" dirty="0">
                <a:solidFill>
                  <a:prstClr val="black">
                    <a:lumMod val="75000"/>
                    <a:lumOff val="25000"/>
                  </a:prstClr>
                </a:solidFill>
              </a:rPr>
              <a:t>How is the site in question performing in the ‘existing’ condition?</a:t>
            </a:r>
          </a:p>
          <a:p>
            <a:pPr lvl="1" defTabSz="457200">
              <a:spcBef>
                <a:spcPts val="1000"/>
              </a:spcBef>
              <a:buClr>
                <a:srgbClr val="A53010"/>
              </a:buClr>
            </a:pPr>
            <a:endParaRPr lang="en-US" sz="3000" dirty="0">
              <a:solidFill>
                <a:prstClr val="black">
                  <a:lumMod val="75000"/>
                  <a:lumOff val="25000"/>
                </a:prstClr>
              </a:solidFill>
            </a:endParaRPr>
          </a:p>
          <a:p>
            <a:pPr marL="342900" lvl="0" indent="-342900" defTabSz="457200">
              <a:spcBef>
                <a:spcPts val="1000"/>
              </a:spcBef>
              <a:buClr>
                <a:srgbClr val="A53010"/>
              </a:buClr>
              <a:buFont typeface="Wingdings 3" charset="2"/>
              <a:buChar char=""/>
            </a:pPr>
            <a:endParaRPr lang="en-US" sz="3000" dirty="0">
              <a:solidFill>
                <a:prstClr val="black">
                  <a:lumMod val="75000"/>
                  <a:lumOff val="25000"/>
                </a:prstClr>
              </a:solidFill>
            </a:endParaRPr>
          </a:p>
          <a:p>
            <a:pPr lvl="1" defTabSz="457200">
              <a:spcBef>
                <a:spcPts val="1000"/>
              </a:spcBef>
              <a:buClr>
                <a:srgbClr val="A53010"/>
              </a:buClr>
            </a:pPr>
            <a:endParaRPr lang="en-US" sz="1050" dirty="0">
              <a:solidFill>
                <a:prstClr val="black">
                  <a:lumMod val="75000"/>
                  <a:lumOff val="25000"/>
                </a:prstClr>
              </a:solidFill>
            </a:endParaRPr>
          </a:p>
        </p:txBody>
      </p:sp>
    </p:spTree>
    <p:extLst>
      <p:ext uri="{BB962C8B-B14F-4D97-AF65-F5344CB8AC3E}">
        <p14:creationId xmlns:p14="http://schemas.microsoft.com/office/powerpoint/2010/main" val="890480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7858" y="286485"/>
            <a:ext cx="8911687" cy="712321"/>
          </a:xfrm>
        </p:spPr>
        <p:txBody>
          <a:bodyPr>
            <a:normAutofit fontScale="90000"/>
          </a:bodyPr>
          <a:lstStyle/>
          <a:p>
            <a:pPr lvl="0" defTabSz="914400">
              <a:spcBef>
                <a:spcPts val="0"/>
              </a:spcBef>
            </a:pPr>
            <a:r>
              <a:rPr lang="en-US" sz="4000" dirty="0">
                <a:solidFill>
                  <a:srgbClr val="0070C0"/>
                </a:solidFill>
                <a:ea typeface="+mn-ea"/>
                <a:cs typeface="+mn-cs"/>
              </a:rPr>
              <a:t>Highway Safety Manual (HSM) Analysis</a:t>
            </a:r>
            <a:br>
              <a:rPr lang="en-US" sz="1800" dirty="0">
                <a:solidFill>
                  <a:srgbClr val="0070C0"/>
                </a:solidFill>
                <a:ea typeface="+mn-ea"/>
                <a:cs typeface="+mn-cs"/>
              </a:rPr>
            </a:b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754" y="998806"/>
            <a:ext cx="6987823" cy="5536176"/>
          </a:xfrm>
        </p:spPr>
      </p:pic>
      <p:sp>
        <p:nvSpPr>
          <p:cNvPr id="8" name="Rounded Rectangle 7"/>
          <p:cNvSpPr/>
          <p:nvPr/>
        </p:nvSpPr>
        <p:spPr>
          <a:xfrm>
            <a:off x="3522134" y="6005689"/>
            <a:ext cx="620889" cy="6660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58667" y="1715911"/>
            <a:ext cx="3736622"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t>Reduction in predicted FI crashes = 0.51 crashes/year</a:t>
            </a:r>
          </a:p>
        </p:txBody>
      </p:sp>
      <p:sp>
        <p:nvSpPr>
          <p:cNvPr id="9" name="Rounded Rectangle 8"/>
          <p:cNvSpPr/>
          <p:nvPr/>
        </p:nvSpPr>
        <p:spPr>
          <a:xfrm>
            <a:off x="1247424" y="6002736"/>
            <a:ext cx="620889" cy="6660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958667" y="2756181"/>
            <a:ext cx="3736622"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t>Reduction in predicted PDO crashes = 4.2 crashes/year</a:t>
            </a:r>
          </a:p>
        </p:txBody>
      </p:sp>
      <p:sp>
        <p:nvSpPr>
          <p:cNvPr id="11" name="TextBox 10"/>
          <p:cNvSpPr txBox="1"/>
          <p:nvPr/>
        </p:nvSpPr>
        <p:spPr>
          <a:xfrm>
            <a:off x="7958667" y="3796451"/>
            <a:ext cx="3736622"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t>These are converted to a Time of Return (TOR)</a:t>
            </a:r>
          </a:p>
        </p:txBody>
      </p:sp>
    </p:spTree>
    <p:extLst>
      <p:ext uri="{BB962C8B-B14F-4D97-AF65-F5344CB8AC3E}">
        <p14:creationId xmlns:p14="http://schemas.microsoft.com/office/powerpoint/2010/main" val="1510615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7858" y="286485"/>
            <a:ext cx="8911687" cy="712321"/>
          </a:xfrm>
        </p:spPr>
        <p:txBody>
          <a:bodyPr>
            <a:normAutofit fontScale="90000"/>
          </a:bodyPr>
          <a:lstStyle/>
          <a:p>
            <a:pPr lvl="0" defTabSz="914400">
              <a:spcBef>
                <a:spcPts val="0"/>
              </a:spcBef>
            </a:pPr>
            <a:r>
              <a:rPr lang="en-US" sz="4000" dirty="0">
                <a:solidFill>
                  <a:srgbClr val="0070C0"/>
                </a:solidFill>
                <a:ea typeface="+mn-ea"/>
                <a:cs typeface="+mn-cs"/>
              </a:rPr>
              <a:t>Highway Safety Manual (HSM) Analysis</a:t>
            </a:r>
            <a:br>
              <a:rPr lang="en-US" sz="1800" dirty="0">
                <a:solidFill>
                  <a:srgbClr val="0070C0"/>
                </a:solidFill>
                <a:ea typeface="+mn-ea"/>
                <a:cs typeface="+mn-cs"/>
              </a:rPr>
            </a:br>
            <a:endParaRPr lang="en-US" dirty="0"/>
          </a:p>
        </p:txBody>
      </p:sp>
      <p:sp>
        <p:nvSpPr>
          <p:cNvPr id="7" name="TextBox 6"/>
          <p:cNvSpPr txBox="1"/>
          <p:nvPr/>
        </p:nvSpPr>
        <p:spPr>
          <a:xfrm>
            <a:off x="2178754" y="5105151"/>
            <a:ext cx="10248701" cy="1477328"/>
          </a:xfrm>
          <a:prstGeom prst="rect">
            <a:avLst/>
          </a:prstGeom>
          <a:noFill/>
        </p:spPr>
        <p:txBody>
          <a:bodyPr wrap="square" rtlCol="0">
            <a:spAutoFit/>
          </a:bodyPr>
          <a:lstStyle/>
          <a:p>
            <a:pPr marL="457200" indent="-457200">
              <a:buFont typeface="Wingdings" panose="05000000000000000000" pitchFamily="2" charset="2"/>
              <a:buChar char="Ø"/>
            </a:pPr>
            <a:r>
              <a:rPr lang="en-US" sz="3000" dirty="0"/>
              <a:t>Need to enter curves as their own segment</a:t>
            </a:r>
          </a:p>
          <a:p>
            <a:pPr marL="457200" indent="-457200">
              <a:buFont typeface="Wingdings" panose="05000000000000000000" pitchFamily="2" charset="2"/>
              <a:buChar char="Ø"/>
            </a:pPr>
            <a:r>
              <a:rPr lang="en-US" sz="3000" dirty="0"/>
              <a:t>If there are intersections, enter them on the appropriate intersection related tab</a:t>
            </a: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010" y="998806"/>
            <a:ext cx="10215382" cy="3962551"/>
          </a:xfrm>
          <a:prstGeom prst="rect">
            <a:avLst/>
          </a:prstGeom>
        </p:spPr>
      </p:pic>
    </p:spTree>
    <p:extLst>
      <p:ext uri="{BB962C8B-B14F-4D97-AF65-F5344CB8AC3E}">
        <p14:creationId xmlns:p14="http://schemas.microsoft.com/office/powerpoint/2010/main" val="2573464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3032196" y="255440"/>
            <a:ext cx="6380745" cy="646331"/>
          </a:xfrm>
          <a:prstGeom prst="rect">
            <a:avLst/>
          </a:prstGeom>
        </p:spPr>
        <p:txBody>
          <a:bodyPr wrap="square">
            <a:spAutoFit/>
          </a:bodyPr>
          <a:lstStyle/>
          <a:p>
            <a:pPr algn="ctr"/>
            <a:r>
              <a:rPr lang="en-US" sz="3600" dirty="0">
                <a:solidFill>
                  <a:srgbClr val="0070C0"/>
                </a:solidFill>
                <a:ea typeface="+mj-ea"/>
                <a:cs typeface="+mj-cs"/>
              </a:rPr>
              <a:t>Local Safety Initiative (LSI)</a:t>
            </a:r>
            <a:endParaRPr lang="en-US" dirty="0">
              <a:solidFill>
                <a:srgbClr val="0070C0"/>
              </a:solidFill>
            </a:endParaRPr>
          </a:p>
        </p:txBody>
      </p:sp>
      <p:sp>
        <p:nvSpPr>
          <p:cNvPr id="6" name="Content Placeholder 5"/>
          <p:cNvSpPr>
            <a:spLocks noGrp="1"/>
          </p:cNvSpPr>
          <p:nvPr>
            <p:ph idx="1"/>
          </p:nvPr>
        </p:nvSpPr>
        <p:spPr>
          <a:xfrm>
            <a:off x="3863046" y="2062556"/>
            <a:ext cx="7821986" cy="3073309"/>
          </a:xfrm>
        </p:spPr>
        <p:txBody>
          <a:bodyPr>
            <a:noAutofit/>
          </a:bodyPr>
          <a:lstStyle/>
          <a:p>
            <a:r>
              <a:rPr lang="en-US" sz="3000" dirty="0"/>
              <a:t>Free service</a:t>
            </a:r>
          </a:p>
          <a:p>
            <a:r>
              <a:rPr lang="en-US" sz="3000" dirty="0"/>
              <a:t>Level of detail tailored to each agency</a:t>
            </a:r>
          </a:p>
          <a:p>
            <a:r>
              <a:rPr lang="en-US" sz="3000" dirty="0"/>
              <a:t>Recommended countermeasures </a:t>
            </a:r>
          </a:p>
          <a:p>
            <a:endParaRPr lang="en-US" sz="3000" dirty="0"/>
          </a:p>
          <a:p>
            <a:r>
              <a:rPr lang="en-US" sz="4000" dirty="0"/>
              <a:t>PE money</a:t>
            </a:r>
          </a:p>
        </p:txBody>
      </p:sp>
      <p:pic>
        <p:nvPicPr>
          <p:cNvPr id="5" name="Picture 2" descr="C:\DATA\LSI\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738" y="0"/>
            <a:ext cx="2062556" cy="20625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62557"/>
            <a:ext cx="3801480" cy="4795444"/>
          </a:xfrm>
          <a:prstGeom prst="rect">
            <a:avLst/>
          </a:prstGeom>
        </p:spPr>
      </p:pic>
      <p:sp>
        <p:nvSpPr>
          <p:cNvPr id="8" name="Rectangle 7"/>
          <p:cNvSpPr/>
          <p:nvPr/>
        </p:nvSpPr>
        <p:spPr>
          <a:xfrm>
            <a:off x="3863046" y="6417894"/>
            <a:ext cx="8834510" cy="369332"/>
          </a:xfrm>
          <a:prstGeom prst="rect">
            <a:avLst/>
          </a:prstGeom>
        </p:spPr>
        <p:txBody>
          <a:bodyPr wrap="square">
            <a:spAutoFit/>
          </a:bodyPr>
          <a:lstStyle/>
          <a:p>
            <a:r>
              <a:rPr lang="en-US" dirty="0"/>
              <a:t>http://safety.fhwa.dot.gov/local_rural/training/fhwasa10027/fhwasa10027.pdf</a:t>
            </a:r>
          </a:p>
        </p:txBody>
      </p:sp>
    </p:spTree>
    <p:extLst>
      <p:ext uri="{BB962C8B-B14F-4D97-AF65-F5344CB8AC3E}">
        <p14:creationId xmlns:p14="http://schemas.microsoft.com/office/powerpoint/2010/main" val="34539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800" y="210059"/>
            <a:ext cx="7733222" cy="910325"/>
          </a:xfrm>
        </p:spPr>
        <p:txBody>
          <a:bodyPr>
            <a:normAutofit fontScale="90000"/>
          </a:bodyPr>
          <a:lstStyle/>
          <a:p>
            <a:r>
              <a:rPr lang="en-US"/>
              <a:t>Preliminary Engineering Funding</a:t>
            </a:r>
            <a:endParaRPr lang="en-US" dirty="0"/>
          </a:p>
        </p:txBody>
      </p:sp>
      <p:graphicFrame>
        <p:nvGraphicFramePr>
          <p:cNvPr id="5" name="Diagram 4"/>
          <p:cNvGraphicFramePr/>
          <p:nvPr>
            <p:extLst/>
          </p:nvPr>
        </p:nvGraphicFramePr>
        <p:xfrm>
          <a:off x="0" y="0"/>
          <a:ext cx="2068644" cy="1109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190936" y="5443113"/>
            <a:ext cx="5621312" cy="12926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Local Safety Initiative (LSI)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50/50  Fed/Local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5DEDB"/>
              </a:solidFill>
              <a:effectLst/>
              <a:uLnTx/>
              <a:uFillTx/>
              <a:latin typeface="Arial" panose="020B0604020202020204"/>
              <a:ea typeface="+mn-ea"/>
              <a:cs typeface="+mn-cs"/>
            </a:endParaRPr>
          </a:p>
        </p:txBody>
      </p:sp>
      <p:sp>
        <p:nvSpPr>
          <p:cNvPr id="4" name="TextBox 3"/>
          <p:cNvSpPr txBox="1"/>
          <p:nvPr/>
        </p:nvSpPr>
        <p:spPr>
          <a:xfrm>
            <a:off x="846945" y="1407484"/>
            <a:ext cx="4646950" cy="101566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5% Report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90/10 Fed/Local</a:t>
            </a:r>
          </a:p>
        </p:txBody>
      </p:sp>
      <p:sp>
        <p:nvSpPr>
          <p:cNvPr id="7" name="TextBox 6"/>
          <p:cNvSpPr txBox="1"/>
          <p:nvPr/>
        </p:nvSpPr>
        <p:spPr>
          <a:xfrm>
            <a:off x="659567" y="3965785"/>
            <a:ext cx="5021705" cy="147732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Road Safety Audit (RSA)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80/20  Fed/Local</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$15,000 max per RSA</a:t>
            </a:r>
          </a:p>
        </p:txBody>
      </p:sp>
      <p:sp>
        <p:nvSpPr>
          <p:cNvPr id="9" name="TextBox 8"/>
          <p:cNvSpPr txBox="1"/>
          <p:nvPr/>
        </p:nvSpPr>
        <p:spPr>
          <a:xfrm>
            <a:off x="6228411" y="2306696"/>
            <a:ext cx="5546361"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Traffic Signal Optimization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80/20  Fed/Local</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Arial" panose="020B0604020202020204"/>
                <a:ea typeface="+mn-ea"/>
                <a:cs typeface="+mn-cs"/>
              </a:rPr>
              <a:t>$5,000 max per signal location</a:t>
            </a:r>
          </a:p>
        </p:txBody>
      </p:sp>
    </p:spTree>
    <p:extLst>
      <p:ext uri="{BB962C8B-B14F-4D97-AF65-F5344CB8AC3E}">
        <p14:creationId xmlns:p14="http://schemas.microsoft.com/office/powerpoint/2010/main" val="9924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BDD5AC-A14C-40EA-BE88-E7901187124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734"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75D5C8-F374-4667-A104-C8E2E6DDA40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bg1"/>
                </a:solidFill>
              </a:rPr>
              <a:t>Agency Partnering</a:t>
            </a:r>
          </a:p>
        </p:txBody>
      </p:sp>
      <p:sp>
        <p:nvSpPr>
          <p:cNvPr id="6" name="TextBox 5">
            <a:extLst>
              <a:ext uri="{FF2B5EF4-FFF2-40B4-BE49-F238E27FC236}">
                <a16:creationId xmlns:a16="http://schemas.microsoft.com/office/drawing/2014/main" id="{7672CDA2-6752-4A20-A840-454C95BF496C}"/>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karansayz.blogspot.com/2017/"/>
              </a:rPr>
              <a:t>This Photo</a:t>
            </a:r>
            <a:r>
              <a:rPr lang="en-US" sz="700">
                <a:solidFill>
                  <a:srgbClr val="FFFFFF"/>
                </a:solidFill>
              </a:rPr>
              <a:t> by Unknown Author is licensed under </a:t>
            </a:r>
            <a:r>
              <a:rPr lang="en-US" sz="700">
                <a:solidFill>
                  <a:srgbClr val="FFFFFF"/>
                </a:solidFill>
                <a:hlinkClick r:id="rId4" tooltip="https://creativecommons.org/licenses/by-nc-sa/3.0/"/>
              </a:rPr>
              <a:t>CC BY-NC-SA</a:t>
            </a:r>
            <a:endParaRPr lang="en-US" sz="700">
              <a:solidFill>
                <a:srgbClr val="FFFFFF"/>
              </a:solidFill>
            </a:endParaRPr>
          </a:p>
        </p:txBody>
      </p:sp>
    </p:spTree>
    <p:extLst>
      <p:ext uri="{BB962C8B-B14F-4D97-AF65-F5344CB8AC3E}">
        <p14:creationId xmlns:p14="http://schemas.microsoft.com/office/powerpoint/2010/main" val="1233032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a:extLst>
              <a:ext uri="{FF2B5EF4-FFF2-40B4-BE49-F238E27FC236}">
                <a16:creationId xmlns:a16="http://schemas.microsoft.com/office/drawing/2014/main" id="{B63FE671-5DFB-46EC-94AF-55FC4DCF35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16" name="Rectangle 15">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F76A39B-BA9E-466D-B59F-F76792E11ED0}"/>
              </a:ext>
            </a:extLst>
          </p:cNvPr>
          <p:cNvSpPr>
            <a:spLocks noGrp="1"/>
          </p:cNvSpPr>
          <p:nvPr>
            <p:ph type="title"/>
          </p:nvPr>
        </p:nvSpPr>
        <p:spPr>
          <a:xfrm>
            <a:off x="774700" y="762000"/>
            <a:ext cx="3759200" cy="3340100"/>
          </a:xfrm>
        </p:spPr>
        <p:txBody>
          <a:bodyPr>
            <a:normAutofit/>
          </a:bodyPr>
          <a:lstStyle/>
          <a:p>
            <a:r>
              <a:rPr lang="en-US" dirty="0">
                <a:solidFill>
                  <a:srgbClr val="FFFFFF"/>
                </a:solidFill>
              </a:rPr>
              <a:t>Leverage Multiple Funding Sources</a:t>
            </a:r>
          </a:p>
        </p:txBody>
      </p:sp>
      <p:sp>
        <p:nvSpPr>
          <p:cNvPr id="3" name="Content Placeholder 2">
            <a:extLst>
              <a:ext uri="{FF2B5EF4-FFF2-40B4-BE49-F238E27FC236}">
                <a16:creationId xmlns:a16="http://schemas.microsoft.com/office/drawing/2014/main" id="{88AA384F-3A98-4E13-9A12-4A41C7CACDA9}"/>
              </a:ext>
            </a:extLst>
          </p:cNvPr>
          <p:cNvSpPr>
            <a:spLocks noGrp="1"/>
          </p:cNvSpPr>
          <p:nvPr>
            <p:ph idx="1"/>
          </p:nvPr>
        </p:nvSpPr>
        <p:spPr>
          <a:xfrm>
            <a:off x="7658103" y="795548"/>
            <a:ext cx="3759198" cy="5275603"/>
          </a:xfrm>
        </p:spPr>
        <p:txBody>
          <a:bodyPr anchor="ctr">
            <a:normAutofit/>
          </a:bodyPr>
          <a:lstStyle/>
          <a:p>
            <a:r>
              <a:rPr lang="en-US" sz="3600" dirty="0"/>
              <a:t>Allows us to stretch the HSIP funds further</a:t>
            </a:r>
          </a:p>
        </p:txBody>
      </p:sp>
    </p:spTree>
    <p:extLst>
      <p:ext uri="{BB962C8B-B14F-4D97-AF65-F5344CB8AC3E}">
        <p14:creationId xmlns:p14="http://schemas.microsoft.com/office/powerpoint/2010/main" val="833100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3EE684CF-6B8A-4246-85D9-A1B77923DE80}"/>
              </a:ext>
            </a:extLst>
          </p:cNvPr>
          <p:cNvPicPr>
            <a:picLocks noChangeAspect="1"/>
          </p:cNvPicPr>
          <p:nvPr/>
        </p:nvPicPr>
        <p:blipFill rotWithShape="1">
          <a:blip r:embed="rId3"/>
          <a:srcRect t="794" b="21683"/>
          <a:stretch/>
        </p:blipFill>
        <p:spPr>
          <a:xfrm>
            <a:off x="6095999" y="-681"/>
            <a:ext cx="6096001" cy="4253215"/>
          </a:xfrm>
          <a:prstGeom prst="rect">
            <a:avLst/>
          </a:prstGeom>
        </p:spPr>
      </p:pic>
      <p:pic>
        <p:nvPicPr>
          <p:cNvPr id="5" name="Picture 4">
            <a:extLst>
              <a:ext uri="{FF2B5EF4-FFF2-40B4-BE49-F238E27FC236}">
                <a16:creationId xmlns:a16="http://schemas.microsoft.com/office/drawing/2014/main" id="{AF235FAA-6906-4761-AF2B-E66A0177D515}"/>
              </a:ext>
            </a:extLst>
          </p:cNvPr>
          <p:cNvPicPr>
            <a:picLocks noChangeAspect="1"/>
          </p:cNvPicPr>
          <p:nvPr/>
        </p:nvPicPr>
        <p:blipFill rotWithShape="1">
          <a:blip r:embed="rId4">
            <a:extLst/>
          </a:blip>
          <a:srcRect b="1748"/>
          <a:stretch/>
        </p:blipFill>
        <p:spPr>
          <a:xfrm>
            <a:off x="20" y="10"/>
            <a:ext cx="6095974" cy="4252522"/>
          </a:xfrm>
          <a:prstGeom prst="rect">
            <a:avLst/>
          </a:prstGeom>
        </p:spPr>
      </p:pic>
      <p:cxnSp>
        <p:nvCxnSpPr>
          <p:cNvPr id="19" name="Straight Connector 18">
            <a:extLst>
              <a:ext uri="{FF2B5EF4-FFF2-40B4-BE49-F238E27FC236}">
                <a16:creationId xmlns:a16="http://schemas.microsoft.com/office/drawing/2014/main" id="{EBAD6A72-88E8-42F7-88B9-CAF744536BE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800968E-0A99-46C4-A9B2-6A63AC66F4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6154FF-3707-4BBE-9D17-1372683B4EA2}"/>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a:solidFill>
                  <a:schemeClr val="tx1"/>
                </a:solidFill>
                <a:latin typeface="+mj-lt"/>
                <a:ea typeface="+mj-ea"/>
                <a:cs typeface="+mj-cs"/>
              </a:rPr>
              <a:t>Steep Foreslopes 	</a:t>
            </a:r>
          </a:p>
        </p:txBody>
      </p:sp>
    </p:spTree>
    <p:extLst>
      <p:ext uri="{BB962C8B-B14F-4D97-AF65-F5344CB8AC3E}">
        <p14:creationId xmlns:p14="http://schemas.microsoft.com/office/powerpoint/2010/main" val="1288951873"/>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descr="A group of people sitting at a table in a room&#10;&#10;Description generated with very high confidence">
            <a:extLst>
              <a:ext uri="{FF2B5EF4-FFF2-40B4-BE49-F238E27FC236}">
                <a16:creationId xmlns:a16="http://schemas.microsoft.com/office/drawing/2014/main" id="{59627AFA-6B7A-418A-9FB4-3712DFF2FEC0}"/>
              </a:ext>
            </a:extLst>
          </p:cNvPr>
          <p:cNvPicPr>
            <a:picLocks noChangeAspect="1"/>
          </p:cNvPicPr>
          <p:nvPr/>
        </p:nvPicPr>
        <p:blipFill rotWithShape="1">
          <a:blip r:embed="rId2"/>
          <a:srcRect l="14791" r="1616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7F2A9656-47AC-4572-AB3D-153591BE85F4}"/>
              </a:ext>
            </a:extLst>
          </p:cNvPr>
          <p:cNvSpPr>
            <a:spLocks noGrp="1"/>
          </p:cNvSpPr>
          <p:nvPr>
            <p:ph type="title"/>
          </p:nvPr>
        </p:nvSpPr>
        <p:spPr>
          <a:xfrm>
            <a:off x="655320" y="365125"/>
            <a:ext cx="5120114" cy="1692794"/>
          </a:xfrm>
        </p:spPr>
        <p:txBody>
          <a:bodyPr>
            <a:normAutofit/>
          </a:bodyPr>
          <a:lstStyle/>
          <a:p>
            <a:r>
              <a:rPr lang="en-US" dirty="0"/>
              <a:t>Upcoming Safety Peer Exchange</a:t>
            </a:r>
          </a:p>
        </p:txBody>
      </p:sp>
      <p:sp>
        <p:nvSpPr>
          <p:cNvPr id="3" name="Content Placeholder 2">
            <a:extLst>
              <a:ext uri="{FF2B5EF4-FFF2-40B4-BE49-F238E27FC236}">
                <a16:creationId xmlns:a16="http://schemas.microsoft.com/office/drawing/2014/main" id="{EF4F2AC9-8E69-4F33-B765-5021488A0029}"/>
              </a:ext>
            </a:extLst>
          </p:cNvPr>
          <p:cNvSpPr>
            <a:spLocks noGrp="1"/>
          </p:cNvSpPr>
          <p:nvPr>
            <p:ph idx="1"/>
          </p:nvPr>
        </p:nvSpPr>
        <p:spPr>
          <a:xfrm>
            <a:off x="655321" y="2575034"/>
            <a:ext cx="5120113" cy="3462228"/>
          </a:xfrm>
        </p:spPr>
        <p:txBody>
          <a:bodyPr>
            <a:normAutofit/>
          </a:bodyPr>
          <a:lstStyle/>
          <a:p>
            <a:r>
              <a:rPr lang="en-US" sz="2400" dirty="0"/>
              <a:t>FHWA sponsored in-state peer exchange</a:t>
            </a:r>
          </a:p>
          <a:p>
            <a:r>
              <a:rPr lang="en-US" sz="2400" dirty="0"/>
              <a:t>Learn from your peers</a:t>
            </a:r>
          </a:p>
          <a:p>
            <a:r>
              <a:rPr lang="en-US" sz="2400" dirty="0"/>
              <a:t>Teach your peers</a:t>
            </a:r>
          </a:p>
        </p:txBody>
      </p:sp>
    </p:spTree>
    <p:extLst>
      <p:ext uri="{BB962C8B-B14F-4D97-AF65-F5344CB8AC3E}">
        <p14:creationId xmlns:p14="http://schemas.microsoft.com/office/powerpoint/2010/main" val="134609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11858"/>
            <a:ext cx="5231957" cy="4237885"/>
          </a:xfrm>
          <a:prstGeom prst="rect">
            <a:avLst/>
          </a:prstGeom>
        </p:spPr>
      </p:pic>
      <p:sp>
        <p:nvSpPr>
          <p:cNvPr id="2" name="Title 1"/>
          <p:cNvSpPr>
            <a:spLocks noGrp="1"/>
          </p:cNvSpPr>
          <p:nvPr>
            <p:ph type="title"/>
          </p:nvPr>
        </p:nvSpPr>
        <p:spPr>
          <a:xfrm>
            <a:off x="1450975" y="255880"/>
            <a:ext cx="4176511" cy="1049235"/>
          </a:xfrm>
        </p:spPr>
        <p:txBody>
          <a:bodyPr vert="horz" lIns="91440" tIns="45720" rIns="91440" bIns="45720" rtlCol="0">
            <a:normAutofit/>
          </a:bodyPr>
          <a:lstStyle/>
          <a:p>
            <a:pPr defTabSz="457200"/>
            <a:r>
              <a:rPr lang="en-US" b="0" i="0" kern="1200" dirty="0">
                <a:latin typeface="+mj-lt"/>
                <a:ea typeface="+mj-ea"/>
                <a:cs typeface="+mj-cs"/>
              </a:rPr>
              <a:t>QUESTIONS</a:t>
            </a:r>
          </a:p>
        </p:txBody>
      </p:sp>
      <p:sp>
        <p:nvSpPr>
          <p:cNvPr id="12" name="Content Placeholder 2">
            <a:extLst>
              <a:ext uri="{FF2B5EF4-FFF2-40B4-BE49-F238E27FC236}">
                <a16:creationId xmlns:a16="http://schemas.microsoft.com/office/drawing/2014/main" id="{7392A3D2-FB29-4BDF-BA2D-74AC75A321B5}"/>
              </a:ext>
            </a:extLst>
          </p:cNvPr>
          <p:cNvSpPr txBox="1">
            <a:spLocks/>
          </p:cNvSpPr>
          <p:nvPr/>
        </p:nvSpPr>
        <p:spPr>
          <a:xfrm>
            <a:off x="1352300" y="2449766"/>
            <a:ext cx="4023233" cy="1958467"/>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Pamela R. Blazo, P.E.</a:t>
            </a:r>
          </a:p>
          <a:p>
            <a:pPr marL="0" marR="0" lvl="0" indent="0" algn="ctr"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Local Agency Program</a:t>
            </a:r>
          </a:p>
          <a:p>
            <a:pPr marL="0" marR="0" lvl="0" indent="0" algn="ctr"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Safety Engineer</a:t>
            </a:r>
          </a:p>
          <a:p>
            <a:pPr marL="0" marR="0" lvl="0" indent="0" algn="ctr"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Michigan DOT</a:t>
            </a:r>
          </a:p>
          <a:p>
            <a:pPr marL="0" marR="0" lvl="0" indent="0" algn="ctr"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en-US"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hlinkClick r:id="rId4"/>
              </a:rPr>
              <a:t>BlazoP@mighigan.gov</a:t>
            </a:r>
            <a:r>
              <a:rPr kumimoji="0" lang="en-US"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n-ea"/>
                <a:cs typeface="+mn-cs"/>
              </a:rPr>
              <a:t> </a:t>
            </a:r>
          </a:p>
        </p:txBody>
      </p:sp>
    </p:spTree>
    <p:extLst>
      <p:ext uri="{BB962C8B-B14F-4D97-AF65-F5344CB8AC3E}">
        <p14:creationId xmlns:p14="http://schemas.microsoft.com/office/powerpoint/2010/main" val="122188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64EA8B46-395C-41F6-BE09-548B1080986C}"/>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BC7EDC6D-8B00-48D9-B8FD-9B5285FBCE02}"/>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DE4BD3C3-5C1B-4305-BFA1-9054820BDDA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635ED79-E821-4CFD-9F97-D6137E5DCAC0}"/>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2FD5F9A-0D1B-4304-AC95-EA6A4E70E45F}"/>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9BB96F9-6F99-413C-909E-6FCF017C13FB}"/>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CCAEE3F-DFD6-4F56-91DF-94C715261B52}"/>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9965128-6557-433B-B75B-BDF30731111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ACA7D22-11B5-4768-B195-51BF6E7C169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0AD997-8BE7-4F95-8B7C-4E59DA1AC56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E270B5A-1647-4C9C-BA5F-6BC559F869D0}"/>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7D8AB18-1DD7-4D60-B9FA-190B47BB267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DDCDE2FF-5BFC-4807-AB1E-D6928F8F46CF}"/>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3EF93F1-6EAF-4409-A623-76533740E143}"/>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D3B5256-3F5C-4FDE-8A9A-5A124E92BA34}"/>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D5D4282-BFB9-4BFC-A20D-18E1C4EEA64D}"/>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E6394EB-0752-433A-BA70-AF42B45F17F7}"/>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F27BE5F-DA8D-4260-9D0D-69E9CE146992}"/>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9A6E5CBE-AE54-40B7-9A00-E3975FEACB1D}"/>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C307890-5461-4D51-ADA6-A3DA6D35B852}"/>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F9B7E4B-6412-4B97-AD48-30B1F61F3BE9}"/>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345D359-869B-4305-B7D7-0B5C4FDEC1C9}"/>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F688B27-AEB8-45BD-9597-78A97EE0DD6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4EB21FA6-8B6A-4699-8408-91E6998001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BA1AABB7-0FD0-4445-8B8B-7A0C680C5C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FA94DED7-0A28-4AD9-8747-E941132250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5" name="Rectangle 44">
            <a:extLst>
              <a:ext uri="{FF2B5EF4-FFF2-40B4-BE49-F238E27FC236}">
                <a16:creationId xmlns:a16="http://schemas.microsoft.com/office/drawing/2014/main" id="{6F175609-91A3-416E-BC3D-7548FDE029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15" r="8324" b="3"/>
          <a:stretch/>
        </p:blipFill>
        <p:spPr>
          <a:xfrm>
            <a:off x="4639732" y="10"/>
            <a:ext cx="7552267" cy="6857990"/>
          </a:xfrm>
          <a:prstGeom prst="rect">
            <a:avLst/>
          </a:prstGeom>
        </p:spPr>
      </p:pic>
      <p:sp>
        <p:nvSpPr>
          <p:cNvPr id="47" name="Rectangle 46">
            <a:extLst>
              <a:ext uri="{FF2B5EF4-FFF2-40B4-BE49-F238E27FC236}">
                <a16:creationId xmlns:a16="http://schemas.microsoft.com/office/drawing/2014/main" id="{9A3B0D54-9DF0-4FF8-A0AA-B4234DF358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55C00B83-61DF-44CA-A200-F99929B5EBC0}"/>
              </a:ext>
            </a:extLst>
          </p:cNvPr>
          <p:cNvSpPr>
            <a:spLocks noGrp="1"/>
          </p:cNvSpPr>
          <p:nvPr>
            <p:ph type="title"/>
          </p:nvPr>
        </p:nvSpPr>
        <p:spPr>
          <a:xfrm>
            <a:off x="451967" y="2541526"/>
            <a:ext cx="3778870" cy="1481667"/>
          </a:xfrm>
        </p:spPr>
        <p:txBody>
          <a:bodyPr vert="horz" lIns="91440" tIns="45720" rIns="91440" bIns="45720" rtlCol="0" anchor="b">
            <a:normAutofit/>
          </a:bodyPr>
          <a:lstStyle/>
          <a:p>
            <a:r>
              <a:rPr lang="en-US" sz="4000" dirty="0">
                <a:solidFill>
                  <a:srgbClr val="FEFFFF"/>
                </a:solidFill>
              </a:rPr>
              <a:t>Read the Call Letter</a:t>
            </a:r>
          </a:p>
        </p:txBody>
      </p:sp>
    </p:spTree>
    <p:extLst>
      <p:ext uri="{BB962C8B-B14F-4D97-AF65-F5344CB8AC3E}">
        <p14:creationId xmlns:p14="http://schemas.microsoft.com/office/powerpoint/2010/main" val="35818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057B2B-0D8C-47F2-836B-2E7DD46215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BB01FB5-37B9-4EBD-AF40-DE68D3CA46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1">
            <a:extLst>
              <a:ext uri="{FF2B5EF4-FFF2-40B4-BE49-F238E27FC236}">
                <a16:creationId xmlns:a16="http://schemas.microsoft.com/office/drawing/2014/main" id="{06AF6A9A-0638-4916-AD29-9FC8FC07AE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graphicFrame>
        <p:nvGraphicFramePr>
          <p:cNvPr id="8" name="Content Placeholder 2">
            <a:extLst>
              <a:ext uri="{FF2B5EF4-FFF2-40B4-BE49-F238E27FC236}">
                <a16:creationId xmlns:a16="http://schemas.microsoft.com/office/drawing/2014/main" id="{6E689987-E39F-43B6-BF53-E7C641B4EADF}"/>
              </a:ext>
            </a:extLst>
          </p:cNvPr>
          <p:cNvGraphicFramePr>
            <a:graphicFrameLocks noGrp="1"/>
          </p:cNvGraphicFramePr>
          <p:nvPr>
            <p:ph idx="1"/>
            <p:extLst>
              <p:ext uri="{D42A27DB-BD31-4B8C-83A1-F6EECF244321}">
                <p14:modId xmlns:p14="http://schemas.microsoft.com/office/powerpoint/2010/main" val="380960511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EA82EF3-BF85-42CD-A651-9DC022357AC9}"/>
              </a:ext>
            </a:extLst>
          </p:cNvPr>
          <p:cNvSpPr txBox="1"/>
          <p:nvPr/>
        </p:nvSpPr>
        <p:spPr>
          <a:xfrm>
            <a:off x="1259893" y="3101093"/>
            <a:ext cx="2454052" cy="3029344"/>
          </a:xfrm>
          <a:prstGeom prst="rect">
            <a:avLst/>
          </a:prstGeom>
        </p:spPr>
        <p:txBody>
          <a:bodyPr vert="horz" lIns="91440" tIns="45720" rIns="91440" bIns="45720" rtlCol="0" anchor="t">
            <a:normAutofit/>
          </a:bodyPr>
          <a:lstStyle/>
          <a:p>
            <a:pPr defTabSz="457200">
              <a:spcBef>
                <a:spcPct val="0"/>
              </a:spcBef>
              <a:spcAft>
                <a:spcPts val="600"/>
              </a:spcAft>
            </a:pPr>
            <a:r>
              <a:rPr lang="en-US" sz="3200">
                <a:solidFill>
                  <a:schemeClr val="bg1"/>
                </a:solidFill>
                <a:latin typeface="+mj-lt"/>
                <a:ea typeface="+mj-ea"/>
                <a:cs typeface="+mj-cs"/>
              </a:rPr>
              <a:t>6 Required Documents</a:t>
            </a:r>
          </a:p>
        </p:txBody>
      </p:sp>
    </p:spTree>
    <p:extLst>
      <p:ext uri="{BB962C8B-B14F-4D97-AF65-F5344CB8AC3E}">
        <p14:creationId xmlns:p14="http://schemas.microsoft.com/office/powerpoint/2010/main" val="81616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968" y="451494"/>
            <a:ext cx="7546847" cy="814324"/>
          </a:xfrm>
        </p:spPr>
        <p:txBody>
          <a:bodyPr>
            <a:normAutofit fontScale="90000"/>
          </a:bodyPr>
          <a:lstStyle/>
          <a:p>
            <a:r>
              <a:rPr lang="en-US" dirty="0"/>
              <a:t>Financial Goals (</a:t>
            </a:r>
            <a:r>
              <a:rPr lang="en-US" dirty="0">
                <a:solidFill>
                  <a:srgbClr val="00B0F0"/>
                </a:solidFill>
              </a:rPr>
              <a:t>from FY 2019</a:t>
            </a:r>
            <a:r>
              <a:rPr lang="en-US" dirty="0"/>
              <a:t>)</a:t>
            </a:r>
          </a:p>
        </p:txBody>
      </p:sp>
      <p:pic>
        <p:nvPicPr>
          <p:cNvPr id="9" name="Content Placeholder 8"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498" y="1400729"/>
            <a:ext cx="10535298" cy="5005777"/>
          </a:xfrm>
        </p:spPr>
      </p:pic>
      <p:sp>
        <p:nvSpPr>
          <p:cNvPr id="3" name="Rectangle: Rounded Corners 2">
            <a:extLst>
              <a:ext uri="{FF2B5EF4-FFF2-40B4-BE49-F238E27FC236}">
                <a16:creationId xmlns:a16="http://schemas.microsoft.com/office/drawing/2014/main" id="{F5F4F3B7-28E5-4463-9706-CACE7D5A9EED}"/>
              </a:ext>
            </a:extLst>
          </p:cNvPr>
          <p:cNvSpPr/>
          <p:nvPr/>
        </p:nvSpPr>
        <p:spPr>
          <a:xfrm>
            <a:off x="945931" y="2385848"/>
            <a:ext cx="10412865" cy="6411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75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10.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9.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TM02892315[[fn=Wisp]]</Template>
  <TotalTime>15940</TotalTime>
  <Words>2325</Words>
  <Application>Microsoft Office PowerPoint</Application>
  <PresentationFormat>Widescreen</PresentationFormat>
  <Paragraphs>358</Paragraphs>
  <Slides>64</Slides>
  <Notes>48</Notes>
  <HiddenSlides>25</HiddenSlides>
  <MMClips>0</MMClips>
  <ScaleCrop>false</ScaleCrop>
  <HeadingPairs>
    <vt:vector size="6" baseType="variant">
      <vt:variant>
        <vt:lpstr>Fonts Used</vt:lpstr>
      </vt:variant>
      <vt:variant>
        <vt:i4>16</vt:i4>
      </vt:variant>
      <vt:variant>
        <vt:lpstr>Theme</vt:lpstr>
      </vt:variant>
      <vt:variant>
        <vt:i4>10</vt:i4>
      </vt:variant>
      <vt:variant>
        <vt:lpstr>Slide Titles</vt:lpstr>
      </vt:variant>
      <vt:variant>
        <vt:i4>64</vt:i4>
      </vt:variant>
    </vt:vector>
  </HeadingPairs>
  <TitlesOfParts>
    <vt:vector size="90" baseType="lpstr">
      <vt:lpstr>Arial</vt:lpstr>
      <vt:lpstr>Calibri</vt:lpstr>
      <vt:lpstr>Calibri Light</vt:lpstr>
      <vt:lpstr>Calisto MT</vt:lpstr>
      <vt:lpstr>Century Gothic</vt:lpstr>
      <vt:lpstr>Century Schoolbook</vt:lpstr>
      <vt:lpstr>Corbel</vt:lpstr>
      <vt:lpstr>Franklin Gothic Book</vt:lpstr>
      <vt:lpstr>Gill Sans MT</vt:lpstr>
      <vt:lpstr>Rockwell</vt:lpstr>
      <vt:lpstr>Rockwell Condensed</vt:lpstr>
      <vt:lpstr>Rockwell Extra Bold</vt:lpstr>
      <vt:lpstr>Trebuchet MS</vt:lpstr>
      <vt:lpstr>Wingdings</vt:lpstr>
      <vt:lpstr>Wingdings 2</vt:lpstr>
      <vt:lpstr>Wingdings 3</vt:lpstr>
      <vt:lpstr>Gallery</vt:lpstr>
      <vt:lpstr>Wisp</vt:lpstr>
      <vt:lpstr>Wood Type</vt:lpstr>
      <vt:lpstr>Basis</vt:lpstr>
      <vt:lpstr>Crop</vt:lpstr>
      <vt:lpstr>Retrospect</vt:lpstr>
      <vt:lpstr>Office Theme</vt:lpstr>
      <vt:lpstr>1_Retrospect</vt:lpstr>
      <vt:lpstr>Headlines</vt:lpstr>
      <vt:lpstr>Slate</vt:lpstr>
      <vt:lpstr>TIPS FOR GETTING YOUR HSIP PROJECT FUNDED</vt:lpstr>
      <vt:lpstr>Pamela R. Blazo, P.E. MDOT Local Agency Programs Safety Engineer</vt:lpstr>
      <vt:lpstr>2020 Safety Program ($15M)</vt:lpstr>
      <vt:lpstr>Eligible for Federal safety funds?</vt:lpstr>
      <vt:lpstr>Construction Funding</vt:lpstr>
      <vt:lpstr>Preliminary Engineering Funding</vt:lpstr>
      <vt:lpstr>Read the Call Letter</vt:lpstr>
      <vt:lpstr>PowerPoint Presentation</vt:lpstr>
      <vt:lpstr>Financial Goals (from FY 2019)</vt:lpstr>
      <vt:lpstr>Local (Regional) Road Safety Plans</vt:lpstr>
      <vt:lpstr>Prioritization Examples</vt:lpstr>
      <vt:lpstr>GVMC RTSP</vt:lpstr>
      <vt:lpstr> Appendices B and C</vt:lpstr>
      <vt:lpstr>Appendix B – Safety Analysis Maps</vt:lpstr>
      <vt:lpstr>Appendix C – Top Locations</vt:lpstr>
      <vt:lpstr>2 Main Project Types for HSIP funding</vt:lpstr>
      <vt:lpstr>Low-Cost Systemic Application</vt:lpstr>
      <vt:lpstr>PowerPoint Presentation</vt:lpstr>
      <vt:lpstr>PowerPoint Presentation</vt:lpstr>
      <vt:lpstr>Horizontal Curve Delineation</vt:lpstr>
      <vt:lpstr>Horizontal Curve Delineation</vt:lpstr>
      <vt:lpstr>Horizontal Curve Delineation – Advance Curve Sign</vt:lpstr>
      <vt:lpstr>Horizontal Curve Delineation – Advisory Speed Sign</vt:lpstr>
      <vt:lpstr>Horizontal Curve Delineation – Target Arrow Sign</vt:lpstr>
      <vt:lpstr>Horizontal Curve Delineation – Chevron Signs</vt:lpstr>
      <vt:lpstr>Horizontal Curve Delineation – Reflective Post Sheeting</vt:lpstr>
      <vt:lpstr>Focused / Targeted Projects</vt:lpstr>
      <vt:lpstr>PowerPoint Presentation</vt:lpstr>
      <vt:lpstr>Obtain your best TOR</vt:lpstr>
      <vt:lpstr>PowerPoint Presentation</vt:lpstr>
      <vt:lpstr>Pick the best applicable CRF for the specific crash</vt:lpstr>
      <vt:lpstr>Crash #1</vt:lpstr>
      <vt:lpstr>Example Project</vt:lpstr>
      <vt:lpstr>Crash #2</vt:lpstr>
      <vt:lpstr>Example Project</vt:lpstr>
      <vt:lpstr>Crash #3</vt:lpstr>
      <vt:lpstr>Example Project</vt:lpstr>
      <vt:lpstr>Crash #4</vt:lpstr>
      <vt:lpstr>Example Project</vt:lpstr>
      <vt:lpstr>Crash #5</vt:lpstr>
      <vt:lpstr>Example Project</vt:lpstr>
      <vt:lpstr>Crash #6</vt:lpstr>
      <vt:lpstr>PowerPoint Presentation</vt:lpstr>
      <vt:lpstr>PowerPoint Presentation</vt:lpstr>
      <vt:lpstr>PowerPoint Presentation</vt:lpstr>
      <vt:lpstr>PowerPoint Presentation</vt:lpstr>
      <vt:lpstr>The Elusive Bonus Points</vt:lpstr>
      <vt:lpstr>GVMC RTSP</vt:lpstr>
      <vt:lpstr>Use the HSM</vt:lpstr>
      <vt:lpstr>PowerPoint Presentation</vt:lpstr>
      <vt:lpstr>PowerPoint Presentation</vt:lpstr>
      <vt:lpstr>Highway Safety Manual (HSM) Analysis </vt:lpstr>
      <vt:lpstr>Highway Safety Manual (HSM) Analysis </vt:lpstr>
      <vt:lpstr>Highway Safety Manual (HSM) Analysis </vt:lpstr>
      <vt:lpstr>Highway Safety Manual (HSM) Analysis </vt:lpstr>
      <vt:lpstr>PowerPoint Presentation</vt:lpstr>
      <vt:lpstr>Highway Safety Manual (HSM) Analysis </vt:lpstr>
      <vt:lpstr>Highway Safety Manual (HSM) Analysis </vt:lpstr>
      <vt:lpstr>PowerPoint Presentation</vt:lpstr>
      <vt:lpstr>Agency Partnering</vt:lpstr>
      <vt:lpstr>Leverage Multiple Funding Sources</vt:lpstr>
      <vt:lpstr>Steep Foreslopes  </vt:lpstr>
      <vt:lpstr>Upcoming Safety Peer Exchange</vt:lpstr>
      <vt:lpstr>QUESTIONS</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getting your HSIP project funded</dc:title>
  <dc:creator>Blazo, Pamela (MDOT)</dc:creator>
  <cp:lastModifiedBy>Blazo, Pamela (MDOT)</cp:lastModifiedBy>
  <cp:revision>157</cp:revision>
  <dcterms:created xsi:type="dcterms:W3CDTF">2016-11-15T21:28:21Z</dcterms:created>
  <dcterms:modified xsi:type="dcterms:W3CDTF">2018-04-30T18:24:55Z</dcterms:modified>
</cp:coreProperties>
</file>